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8" r:id="rId3"/>
    <p:sldId id="270" r:id="rId4"/>
    <p:sldId id="261" r:id="rId5"/>
    <p:sldId id="269" r:id="rId6"/>
    <p:sldId id="279" r:id="rId7"/>
    <p:sldId id="262" r:id="rId8"/>
    <p:sldId id="268" r:id="rId9"/>
    <p:sldId id="280" r:id="rId10"/>
    <p:sldId id="258" r:id="rId11"/>
    <p:sldId id="267" r:id="rId12"/>
    <p:sldId id="281" r:id="rId13"/>
    <p:sldId id="284" r:id="rId14"/>
    <p:sldId id="264" r:id="rId15"/>
    <p:sldId id="265" r:id="rId16"/>
    <p:sldId id="282" r:id="rId17"/>
    <p:sldId id="260" r:id="rId18"/>
    <p:sldId id="266" r:id="rId19"/>
    <p:sldId id="283" r:id="rId20"/>
    <p:sldId id="272" r:id="rId21"/>
    <p:sldId id="273" r:id="rId22"/>
    <p:sldId id="276" r:id="rId23"/>
    <p:sldId id="274" r:id="rId24"/>
    <p:sldId id="277"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65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46" autoAdjust="0"/>
    <p:restoredTop sz="94660"/>
  </p:normalViewPr>
  <p:slideViewPr>
    <p:cSldViewPr snapToGrid="0">
      <p:cViewPr varScale="1">
        <p:scale>
          <a:sx n="72" d="100"/>
          <a:sy n="72" d="100"/>
        </p:scale>
        <p:origin x="69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ictoria%20Starnes\Downloads\BluffLake_Location_Survey_Measurements.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ictoria%20Starnes\Downloads\BluffLake_Location_Survey_Measurements.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Victoria%20Starnes\Downloads\BluffLake_Location_Survey_Measurement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ictoria%20Starnes\Documents\MSU\Hydrology%20Packet\BluffLake_Location_Survey_Measurement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ictoria%20Starnes\Downloads\BluffLake_Location_Survey_Measurements.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Bridge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Bridge_1!$H$1</c:f>
              <c:strCache>
                <c:ptCount val="1"/>
                <c:pt idx="0">
                  <c:v>To Top of Water (cm)</c:v>
                </c:pt>
              </c:strCache>
            </c:strRef>
          </c:tx>
          <c:spPr>
            <a:ln w="25400" cap="rnd">
              <a:solidFill>
                <a:schemeClr val="accent1"/>
              </a:solidFill>
              <a:round/>
            </a:ln>
            <a:effectLst/>
          </c:spPr>
          <c:marker>
            <c:symbol val="none"/>
          </c:marker>
          <c:xVal>
            <c:numRef>
              <c:f>Bridge_1!$D$2:$D$27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24.33</c:v>
                </c:pt>
              </c:numCache>
            </c:numRef>
          </c:xVal>
          <c:yVal>
            <c:numRef>
              <c:f>Bridge_1!$H$2:$H$27</c:f>
              <c:numCache>
                <c:formatCode>General</c:formatCode>
                <c:ptCount val="26"/>
                <c:pt idx="0">
                  <c:v>-122</c:v>
                </c:pt>
                <c:pt idx="1">
                  <c:v>-122</c:v>
                </c:pt>
                <c:pt idx="2">
                  <c:v>-122</c:v>
                </c:pt>
                <c:pt idx="3">
                  <c:v>-120</c:v>
                </c:pt>
                <c:pt idx="4">
                  <c:v>-120</c:v>
                </c:pt>
                <c:pt idx="5">
                  <c:v>-120</c:v>
                </c:pt>
                <c:pt idx="6">
                  <c:v>-120</c:v>
                </c:pt>
                <c:pt idx="7">
                  <c:v>-120</c:v>
                </c:pt>
                <c:pt idx="8">
                  <c:v>-120</c:v>
                </c:pt>
                <c:pt idx="9">
                  <c:v>-119</c:v>
                </c:pt>
                <c:pt idx="10">
                  <c:v>-118</c:v>
                </c:pt>
                <c:pt idx="11">
                  <c:v>-121</c:v>
                </c:pt>
                <c:pt idx="12">
                  <c:v>-119</c:v>
                </c:pt>
                <c:pt idx="13">
                  <c:v>-120</c:v>
                </c:pt>
                <c:pt idx="14">
                  <c:v>-118</c:v>
                </c:pt>
                <c:pt idx="15">
                  <c:v>-118</c:v>
                </c:pt>
                <c:pt idx="16">
                  <c:v>-119</c:v>
                </c:pt>
                <c:pt idx="17">
                  <c:v>-120</c:v>
                </c:pt>
                <c:pt idx="18">
                  <c:v>-120</c:v>
                </c:pt>
                <c:pt idx="19">
                  <c:v>-119</c:v>
                </c:pt>
                <c:pt idx="20">
                  <c:v>-120</c:v>
                </c:pt>
              </c:numCache>
            </c:numRef>
          </c:yVal>
          <c:smooth val="1"/>
          <c:extLst>
            <c:ext xmlns:c16="http://schemas.microsoft.com/office/drawing/2014/chart" uri="{C3380CC4-5D6E-409C-BE32-E72D297353CC}">
              <c16:uniqueId val="{00000000-B61B-46E4-8D02-5632575A5B02}"/>
            </c:ext>
          </c:extLst>
        </c:ser>
        <c:ser>
          <c:idx val="1"/>
          <c:order val="1"/>
          <c:tx>
            <c:strRef>
              <c:f>Bridge_1!$I$1</c:f>
              <c:strCache>
                <c:ptCount val="1"/>
                <c:pt idx="0">
                  <c:v>To Bottom (cm)</c:v>
                </c:pt>
              </c:strCache>
            </c:strRef>
          </c:tx>
          <c:spPr>
            <a:ln w="31750" cap="rnd">
              <a:solidFill>
                <a:schemeClr val="accent2"/>
              </a:solidFill>
              <a:round/>
            </a:ln>
            <a:effectLst/>
          </c:spPr>
          <c:marker>
            <c:symbol val="none"/>
          </c:marker>
          <c:xVal>
            <c:numRef>
              <c:f>Bridge_1!$D$2:$D$27</c:f>
              <c:numCache>
                <c:formatCode>General</c:formatCode>
                <c:ptCount val="26"/>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24.33</c:v>
                </c:pt>
              </c:numCache>
            </c:numRef>
          </c:xVal>
          <c:yVal>
            <c:numRef>
              <c:f>Bridge_1!$I$2:$I$27</c:f>
              <c:numCache>
                <c:formatCode>General</c:formatCode>
                <c:ptCount val="26"/>
                <c:pt idx="0">
                  <c:v>-134</c:v>
                </c:pt>
                <c:pt idx="1">
                  <c:v>-147</c:v>
                </c:pt>
                <c:pt idx="2">
                  <c:v>-172</c:v>
                </c:pt>
                <c:pt idx="3">
                  <c:v>-166</c:v>
                </c:pt>
                <c:pt idx="4">
                  <c:v>-166</c:v>
                </c:pt>
                <c:pt idx="5">
                  <c:v>-161</c:v>
                </c:pt>
                <c:pt idx="6">
                  <c:v>-174</c:v>
                </c:pt>
                <c:pt idx="7">
                  <c:v>-192</c:v>
                </c:pt>
                <c:pt idx="8">
                  <c:v>-212</c:v>
                </c:pt>
                <c:pt idx="9">
                  <c:v>-221</c:v>
                </c:pt>
                <c:pt idx="10">
                  <c:v>-205</c:v>
                </c:pt>
                <c:pt idx="11">
                  <c:v>-162</c:v>
                </c:pt>
                <c:pt idx="12">
                  <c:v>-170</c:v>
                </c:pt>
                <c:pt idx="13">
                  <c:v>-184</c:v>
                </c:pt>
                <c:pt idx="14">
                  <c:v>-196</c:v>
                </c:pt>
                <c:pt idx="15">
                  <c:v>-205</c:v>
                </c:pt>
                <c:pt idx="16">
                  <c:v>-202</c:v>
                </c:pt>
                <c:pt idx="17">
                  <c:v>-227</c:v>
                </c:pt>
                <c:pt idx="18">
                  <c:v>-173</c:v>
                </c:pt>
                <c:pt idx="19">
                  <c:v>-159</c:v>
                </c:pt>
                <c:pt idx="20">
                  <c:v>-134</c:v>
                </c:pt>
                <c:pt idx="21">
                  <c:v>-96</c:v>
                </c:pt>
                <c:pt idx="22">
                  <c:v>-56</c:v>
                </c:pt>
                <c:pt idx="23">
                  <c:v>-51</c:v>
                </c:pt>
                <c:pt idx="24">
                  <c:v>-34</c:v>
                </c:pt>
                <c:pt idx="25">
                  <c:v>-29</c:v>
                </c:pt>
              </c:numCache>
            </c:numRef>
          </c:yVal>
          <c:smooth val="1"/>
          <c:extLst>
            <c:ext xmlns:c16="http://schemas.microsoft.com/office/drawing/2014/chart" uri="{C3380CC4-5D6E-409C-BE32-E72D297353CC}">
              <c16:uniqueId val="{00000001-B61B-46E4-8D02-5632575A5B02}"/>
            </c:ext>
          </c:extLst>
        </c:ser>
        <c:dLbls>
          <c:showLegendKey val="0"/>
          <c:showVal val="0"/>
          <c:showCatName val="0"/>
          <c:showSerName val="0"/>
          <c:showPercent val="0"/>
          <c:showBubbleSize val="0"/>
        </c:dLbls>
        <c:axId val="500930216"/>
        <c:axId val="500928576"/>
      </c:scatterChart>
      <c:valAx>
        <c:axId val="500930216"/>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28576"/>
        <c:crosses val="autoZero"/>
        <c:crossBetween val="midCat"/>
      </c:valAx>
      <c:valAx>
        <c:axId val="5009285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Distance</a:t>
                </a:r>
                <a:r>
                  <a:rPr lang="en-US" sz="1400" baseline="0" dirty="0"/>
                  <a:t> from bottom of Bridge</a:t>
                </a:r>
                <a:endParaRPr lang="en-US" sz="1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30216"/>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Bridge</a:t>
            </a:r>
            <a:r>
              <a:rPr lang="en-US" sz="2000" baseline="0" dirty="0"/>
              <a:t> 2</a:t>
            </a:r>
            <a:endParaRPr lang="en-US" sz="20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Bridge_2!$H$1</c:f>
              <c:strCache>
                <c:ptCount val="1"/>
                <c:pt idx="0">
                  <c:v>To Top of Water (cm)</c:v>
                </c:pt>
              </c:strCache>
            </c:strRef>
          </c:tx>
          <c:spPr>
            <a:ln w="25400" cap="rnd">
              <a:solidFill>
                <a:schemeClr val="accent1"/>
              </a:solidFill>
              <a:round/>
            </a:ln>
            <a:effectLst/>
          </c:spPr>
          <c:marker>
            <c:symbol val="none"/>
          </c:marker>
          <c:xVal>
            <c:numRef>
              <c:f>Bridge_2!$D$2:$D$24</c:f>
              <c:numCache>
                <c:formatCode>General</c:formatCode>
                <c:ptCount val="2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21.93</c:v>
                </c:pt>
              </c:numCache>
            </c:numRef>
          </c:xVal>
          <c:yVal>
            <c:numRef>
              <c:f>Bridge_2!$H$2:$H$24</c:f>
              <c:numCache>
                <c:formatCode>General</c:formatCode>
                <c:ptCount val="23"/>
                <c:pt idx="7">
                  <c:v>-142</c:v>
                </c:pt>
                <c:pt idx="8">
                  <c:v>-142</c:v>
                </c:pt>
                <c:pt idx="9">
                  <c:v>-142</c:v>
                </c:pt>
                <c:pt idx="10">
                  <c:v>-142</c:v>
                </c:pt>
                <c:pt idx="11">
                  <c:v>-142</c:v>
                </c:pt>
                <c:pt idx="12">
                  <c:v>-141</c:v>
                </c:pt>
                <c:pt idx="13">
                  <c:v>-142</c:v>
                </c:pt>
                <c:pt idx="14">
                  <c:v>-142</c:v>
                </c:pt>
                <c:pt idx="15">
                  <c:v>-142</c:v>
                </c:pt>
                <c:pt idx="16">
                  <c:v>-142</c:v>
                </c:pt>
                <c:pt idx="17">
                  <c:v>-142</c:v>
                </c:pt>
              </c:numCache>
            </c:numRef>
          </c:yVal>
          <c:smooth val="1"/>
          <c:extLst>
            <c:ext xmlns:c16="http://schemas.microsoft.com/office/drawing/2014/chart" uri="{C3380CC4-5D6E-409C-BE32-E72D297353CC}">
              <c16:uniqueId val="{00000000-B499-4A0F-887C-873CC638F411}"/>
            </c:ext>
          </c:extLst>
        </c:ser>
        <c:ser>
          <c:idx val="1"/>
          <c:order val="1"/>
          <c:tx>
            <c:strRef>
              <c:f>Bridge_2!$I$1</c:f>
              <c:strCache>
                <c:ptCount val="1"/>
                <c:pt idx="0">
                  <c:v>To Bottom (cm)</c:v>
                </c:pt>
              </c:strCache>
            </c:strRef>
          </c:tx>
          <c:spPr>
            <a:ln w="38100" cap="rnd">
              <a:solidFill>
                <a:schemeClr val="accent2"/>
              </a:solidFill>
              <a:round/>
            </a:ln>
            <a:effectLst/>
          </c:spPr>
          <c:marker>
            <c:symbol val="none"/>
          </c:marker>
          <c:xVal>
            <c:numRef>
              <c:f>Bridge_2!$D$2:$D$24</c:f>
              <c:numCache>
                <c:formatCode>General</c:formatCode>
                <c:ptCount val="23"/>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21.93</c:v>
                </c:pt>
              </c:numCache>
            </c:numRef>
          </c:xVal>
          <c:yVal>
            <c:numRef>
              <c:f>Bridge_2!$I$2:$I$24</c:f>
              <c:numCache>
                <c:formatCode>General</c:formatCode>
                <c:ptCount val="23"/>
                <c:pt idx="0">
                  <c:v>-21</c:v>
                </c:pt>
                <c:pt idx="1">
                  <c:v>-47</c:v>
                </c:pt>
                <c:pt idx="2">
                  <c:v>-25</c:v>
                </c:pt>
                <c:pt idx="3">
                  <c:v>-77</c:v>
                </c:pt>
                <c:pt idx="4">
                  <c:v>-90</c:v>
                </c:pt>
                <c:pt idx="5">
                  <c:v>-107</c:v>
                </c:pt>
                <c:pt idx="6">
                  <c:v>-114</c:v>
                </c:pt>
                <c:pt idx="7">
                  <c:v>-134</c:v>
                </c:pt>
                <c:pt idx="8">
                  <c:v>-152</c:v>
                </c:pt>
                <c:pt idx="9">
                  <c:v>-135</c:v>
                </c:pt>
                <c:pt idx="10">
                  <c:v>-143</c:v>
                </c:pt>
                <c:pt idx="11">
                  <c:v>-166</c:v>
                </c:pt>
                <c:pt idx="12">
                  <c:v>-177</c:v>
                </c:pt>
                <c:pt idx="13">
                  <c:v>-166</c:v>
                </c:pt>
                <c:pt idx="14">
                  <c:v>-98</c:v>
                </c:pt>
                <c:pt idx="15">
                  <c:v>-162</c:v>
                </c:pt>
                <c:pt idx="16">
                  <c:v>-152</c:v>
                </c:pt>
                <c:pt idx="17">
                  <c:v>-134</c:v>
                </c:pt>
                <c:pt idx="18">
                  <c:v>-121</c:v>
                </c:pt>
                <c:pt idx="19">
                  <c:v>-56</c:v>
                </c:pt>
                <c:pt idx="20">
                  <c:v>-41</c:v>
                </c:pt>
                <c:pt idx="21">
                  <c:v>-22</c:v>
                </c:pt>
                <c:pt idx="22">
                  <c:v>-25</c:v>
                </c:pt>
              </c:numCache>
            </c:numRef>
          </c:yVal>
          <c:smooth val="1"/>
          <c:extLst>
            <c:ext xmlns:c16="http://schemas.microsoft.com/office/drawing/2014/chart" uri="{C3380CC4-5D6E-409C-BE32-E72D297353CC}">
              <c16:uniqueId val="{00000001-B499-4A0F-887C-873CC638F411}"/>
            </c:ext>
          </c:extLst>
        </c:ser>
        <c:dLbls>
          <c:showLegendKey val="0"/>
          <c:showVal val="0"/>
          <c:showCatName val="0"/>
          <c:showSerName val="0"/>
          <c:showPercent val="0"/>
          <c:showBubbleSize val="0"/>
        </c:dLbls>
        <c:axId val="500949568"/>
        <c:axId val="500951864"/>
      </c:scatterChart>
      <c:valAx>
        <c:axId val="500949568"/>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51864"/>
        <c:crosses val="autoZero"/>
        <c:crossBetween val="midCat"/>
      </c:valAx>
      <c:valAx>
        <c:axId val="5009518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Distance from bottom of Bridge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49568"/>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b="0" i="0" baseline="0" dirty="0">
                <a:effectLst/>
              </a:rPr>
              <a:t>Water Control Structure 2</a:t>
            </a:r>
            <a:endParaRPr lang="en-US" sz="2000"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'WCS2'!$L$1</c:f>
              <c:strCache>
                <c:ptCount val="1"/>
                <c:pt idx="0">
                  <c:v>Rail to Water (cm)</c:v>
                </c:pt>
              </c:strCache>
            </c:strRef>
          </c:tx>
          <c:spPr>
            <a:ln w="19050" cap="rnd">
              <a:solidFill>
                <a:schemeClr val="accent1"/>
              </a:solidFill>
              <a:round/>
            </a:ln>
            <a:effectLst/>
          </c:spPr>
          <c:marker>
            <c:symbol val="none"/>
          </c:marker>
          <c:xVal>
            <c:numRef>
              <c:f>'WCS2'!$D$2:$D$10</c:f>
              <c:numCache>
                <c:formatCode>General</c:formatCode>
                <c:ptCount val="9"/>
                <c:pt idx="0">
                  <c:v>0.5</c:v>
                </c:pt>
                <c:pt idx="1">
                  <c:v>1</c:v>
                </c:pt>
                <c:pt idx="2">
                  <c:v>1.5</c:v>
                </c:pt>
                <c:pt idx="3">
                  <c:v>2</c:v>
                </c:pt>
                <c:pt idx="4">
                  <c:v>2.5</c:v>
                </c:pt>
                <c:pt idx="5">
                  <c:v>3</c:v>
                </c:pt>
                <c:pt idx="6">
                  <c:v>3.5</c:v>
                </c:pt>
                <c:pt idx="7">
                  <c:v>4</c:v>
                </c:pt>
                <c:pt idx="8">
                  <c:v>4.1900000000000004</c:v>
                </c:pt>
              </c:numCache>
            </c:numRef>
          </c:xVal>
          <c:yVal>
            <c:numRef>
              <c:f>'WCS2'!$L$2:$L$10</c:f>
              <c:numCache>
                <c:formatCode>General</c:formatCode>
                <c:ptCount val="9"/>
                <c:pt idx="0">
                  <c:v>-122</c:v>
                </c:pt>
                <c:pt idx="1">
                  <c:v>-122</c:v>
                </c:pt>
                <c:pt idx="2">
                  <c:v>-122</c:v>
                </c:pt>
                <c:pt idx="3">
                  <c:v>-122</c:v>
                </c:pt>
                <c:pt idx="4">
                  <c:v>-122</c:v>
                </c:pt>
                <c:pt idx="5">
                  <c:v>-122</c:v>
                </c:pt>
                <c:pt idx="6">
                  <c:v>-122</c:v>
                </c:pt>
                <c:pt idx="7">
                  <c:v>-122</c:v>
                </c:pt>
                <c:pt idx="8">
                  <c:v>-122</c:v>
                </c:pt>
              </c:numCache>
            </c:numRef>
          </c:yVal>
          <c:smooth val="1"/>
          <c:extLst>
            <c:ext xmlns:c16="http://schemas.microsoft.com/office/drawing/2014/chart" uri="{C3380CC4-5D6E-409C-BE32-E72D297353CC}">
              <c16:uniqueId val="{00000000-B691-4681-A465-EAF30B3799E7}"/>
            </c:ext>
          </c:extLst>
        </c:ser>
        <c:ser>
          <c:idx val="1"/>
          <c:order val="1"/>
          <c:tx>
            <c:strRef>
              <c:f>'WCS2'!$M$1</c:f>
              <c:strCache>
                <c:ptCount val="1"/>
                <c:pt idx="0">
                  <c:v>Rail to Bottom(cm)</c:v>
                </c:pt>
              </c:strCache>
            </c:strRef>
          </c:tx>
          <c:spPr>
            <a:ln w="19050" cap="rnd">
              <a:solidFill>
                <a:schemeClr val="accent2"/>
              </a:solidFill>
              <a:round/>
            </a:ln>
            <a:effectLst/>
          </c:spPr>
          <c:marker>
            <c:symbol val="none"/>
          </c:marker>
          <c:xVal>
            <c:numRef>
              <c:f>'WCS2'!$D$2:$D$10</c:f>
              <c:numCache>
                <c:formatCode>General</c:formatCode>
                <c:ptCount val="9"/>
                <c:pt idx="0">
                  <c:v>0.5</c:v>
                </c:pt>
                <c:pt idx="1">
                  <c:v>1</c:v>
                </c:pt>
                <c:pt idx="2">
                  <c:v>1.5</c:v>
                </c:pt>
                <c:pt idx="3">
                  <c:v>2</c:v>
                </c:pt>
                <c:pt idx="4">
                  <c:v>2.5</c:v>
                </c:pt>
                <c:pt idx="5">
                  <c:v>3</c:v>
                </c:pt>
                <c:pt idx="6">
                  <c:v>3.5</c:v>
                </c:pt>
                <c:pt idx="7">
                  <c:v>4</c:v>
                </c:pt>
                <c:pt idx="8">
                  <c:v>4.1900000000000004</c:v>
                </c:pt>
              </c:numCache>
            </c:numRef>
          </c:xVal>
          <c:yVal>
            <c:numRef>
              <c:f>'WCS2'!$M$2:$M$10</c:f>
              <c:numCache>
                <c:formatCode>General</c:formatCode>
                <c:ptCount val="9"/>
                <c:pt idx="0">
                  <c:v>-237</c:v>
                </c:pt>
                <c:pt idx="1">
                  <c:v>-245</c:v>
                </c:pt>
                <c:pt idx="2">
                  <c:v>-232</c:v>
                </c:pt>
                <c:pt idx="3">
                  <c:v>-324</c:v>
                </c:pt>
                <c:pt idx="4">
                  <c:v>-333</c:v>
                </c:pt>
                <c:pt idx="5">
                  <c:v>-317</c:v>
                </c:pt>
                <c:pt idx="6">
                  <c:v>-334</c:v>
                </c:pt>
                <c:pt idx="7">
                  <c:v>-319</c:v>
                </c:pt>
                <c:pt idx="8">
                  <c:v>-324</c:v>
                </c:pt>
              </c:numCache>
            </c:numRef>
          </c:yVal>
          <c:smooth val="1"/>
          <c:extLst>
            <c:ext xmlns:c16="http://schemas.microsoft.com/office/drawing/2014/chart" uri="{C3380CC4-5D6E-409C-BE32-E72D297353CC}">
              <c16:uniqueId val="{00000001-B691-4681-A465-EAF30B3799E7}"/>
            </c:ext>
          </c:extLst>
        </c:ser>
        <c:dLbls>
          <c:showLegendKey val="0"/>
          <c:showVal val="0"/>
          <c:showCatName val="0"/>
          <c:showSerName val="0"/>
          <c:showPercent val="0"/>
          <c:showBubbleSize val="0"/>
        </c:dLbls>
        <c:axId val="500966952"/>
        <c:axId val="500979744"/>
      </c:scatterChart>
      <c:valAx>
        <c:axId val="500966952"/>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79744"/>
        <c:crosses val="autoZero"/>
        <c:crossBetween val="midCat"/>
      </c:valAx>
      <c:valAx>
        <c:axId val="5009797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b="0" i="0" baseline="0" dirty="0">
                    <a:effectLst/>
                  </a:rPr>
                  <a:t>Distance from bottom of walkway</a:t>
                </a:r>
                <a:endParaRPr lang="en-US" sz="1400" dirty="0">
                  <a:effectLst/>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6695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Notch 1</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tx>
            <c:strRef>
              <c:f>Notch_1!$G$1</c:f>
              <c:strCache>
                <c:ptCount val="1"/>
                <c:pt idx="0">
                  <c:v>To Top of Water (from level line)</c:v>
                </c:pt>
              </c:strCache>
            </c:strRef>
          </c:tx>
          <c:spPr>
            <a:ln w="28575" cap="rnd">
              <a:solidFill>
                <a:schemeClr val="accent1"/>
              </a:solidFill>
              <a:round/>
            </a:ln>
            <a:effectLst/>
          </c:spPr>
          <c:marker>
            <c:symbol val="none"/>
          </c:marker>
          <c:xVal>
            <c:numRef>
              <c:f>Notch_1!$D$2:$D$40</c:f>
              <c:numCache>
                <c:formatCode>General</c:formatCode>
                <c:ptCount val="3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37.799999999999997</c:v>
                </c:pt>
              </c:numCache>
            </c:numRef>
          </c:xVal>
          <c:yVal>
            <c:numRef>
              <c:f>Notch_1!$G$2:$G$40</c:f>
              <c:numCache>
                <c:formatCode>General</c:formatCode>
                <c:ptCount val="39"/>
                <c:pt idx="7">
                  <c:v>-87</c:v>
                </c:pt>
                <c:pt idx="8">
                  <c:v>-87</c:v>
                </c:pt>
                <c:pt idx="9">
                  <c:v>-87</c:v>
                </c:pt>
                <c:pt idx="10">
                  <c:v>-87</c:v>
                </c:pt>
                <c:pt idx="11">
                  <c:v>-87</c:v>
                </c:pt>
                <c:pt idx="12">
                  <c:v>-87</c:v>
                </c:pt>
                <c:pt idx="13">
                  <c:v>-87</c:v>
                </c:pt>
                <c:pt idx="14">
                  <c:v>-87</c:v>
                </c:pt>
                <c:pt idx="15">
                  <c:v>-87</c:v>
                </c:pt>
                <c:pt idx="16">
                  <c:v>-87</c:v>
                </c:pt>
                <c:pt idx="17">
                  <c:v>-87</c:v>
                </c:pt>
                <c:pt idx="18">
                  <c:v>-87</c:v>
                </c:pt>
                <c:pt idx="19">
                  <c:v>-87</c:v>
                </c:pt>
                <c:pt idx="20">
                  <c:v>-87</c:v>
                </c:pt>
                <c:pt idx="21">
                  <c:v>-87</c:v>
                </c:pt>
                <c:pt idx="22">
                  <c:v>-87</c:v>
                </c:pt>
                <c:pt idx="23">
                  <c:v>-87</c:v>
                </c:pt>
                <c:pt idx="24">
                  <c:v>-87</c:v>
                </c:pt>
                <c:pt idx="25">
                  <c:v>-87</c:v>
                </c:pt>
                <c:pt idx="26">
                  <c:v>-87</c:v>
                </c:pt>
              </c:numCache>
            </c:numRef>
          </c:yVal>
          <c:smooth val="1"/>
          <c:extLst>
            <c:ext xmlns:c16="http://schemas.microsoft.com/office/drawing/2014/chart" uri="{C3380CC4-5D6E-409C-BE32-E72D297353CC}">
              <c16:uniqueId val="{00000000-3643-4097-9A95-249B641450A1}"/>
            </c:ext>
          </c:extLst>
        </c:ser>
        <c:ser>
          <c:idx val="1"/>
          <c:order val="1"/>
          <c:tx>
            <c:strRef>
              <c:f>Notch_1!$H$1</c:f>
              <c:strCache>
                <c:ptCount val="1"/>
                <c:pt idx="0">
                  <c:v>To Bottom (from level line)</c:v>
                </c:pt>
              </c:strCache>
            </c:strRef>
          </c:tx>
          <c:spPr>
            <a:ln w="28575" cap="rnd">
              <a:solidFill>
                <a:schemeClr val="accent2"/>
              </a:solidFill>
              <a:round/>
            </a:ln>
            <a:effectLst/>
          </c:spPr>
          <c:marker>
            <c:symbol val="none"/>
          </c:marker>
          <c:xVal>
            <c:numRef>
              <c:f>Notch_1!$D$2:$D$40</c:f>
              <c:numCache>
                <c:formatCode>General</c:formatCode>
                <c:ptCount val="39"/>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37.799999999999997</c:v>
                </c:pt>
              </c:numCache>
            </c:numRef>
          </c:xVal>
          <c:yVal>
            <c:numRef>
              <c:f>Notch_1!$H$2:$H$40</c:f>
              <c:numCache>
                <c:formatCode>General</c:formatCode>
                <c:ptCount val="39"/>
                <c:pt idx="0">
                  <c:v>-40</c:v>
                </c:pt>
                <c:pt idx="1">
                  <c:v>-48</c:v>
                </c:pt>
                <c:pt idx="2">
                  <c:v>-60</c:v>
                </c:pt>
                <c:pt idx="3">
                  <c:v>-64</c:v>
                </c:pt>
                <c:pt idx="4">
                  <c:v>-70</c:v>
                </c:pt>
                <c:pt idx="5">
                  <c:v>-79</c:v>
                </c:pt>
                <c:pt idx="6">
                  <c:v>-73</c:v>
                </c:pt>
                <c:pt idx="7">
                  <c:v>-91</c:v>
                </c:pt>
                <c:pt idx="8">
                  <c:v>-100</c:v>
                </c:pt>
                <c:pt idx="9">
                  <c:v>-98</c:v>
                </c:pt>
                <c:pt idx="10">
                  <c:v>-102</c:v>
                </c:pt>
                <c:pt idx="11">
                  <c:v>-107</c:v>
                </c:pt>
                <c:pt idx="12">
                  <c:v>-103</c:v>
                </c:pt>
                <c:pt idx="13">
                  <c:v>-109</c:v>
                </c:pt>
                <c:pt idx="14">
                  <c:v>-105</c:v>
                </c:pt>
                <c:pt idx="15">
                  <c:v>-110</c:v>
                </c:pt>
                <c:pt idx="16">
                  <c:v>-96</c:v>
                </c:pt>
                <c:pt idx="17">
                  <c:v>-93</c:v>
                </c:pt>
                <c:pt idx="18">
                  <c:v>-89</c:v>
                </c:pt>
                <c:pt idx="19">
                  <c:v>-100</c:v>
                </c:pt>
                <c:pt idx="20">
                  <c:v>-95</c:v>
                </c:pt>
                <c:pt idx="21">
                  <c:v>-92</c:v>
                </c:pt>
                <c:pt idx="22">
                  <c:v>-99</c:v>
                </c:pt>
                <c:pt idx="23">
                  <c:v>-98</c:v>
                </c:pt>
                <c:pt idx="24">
                  <c:v>-106</c:v>
                </c:pt>
                <c:pt idx="25">
                  <c:v>-96</c:v>
                </c:pt>
                <c:pt idx="26">
                  <c:v>-97</c:v>
                </c:pt>
                <c:pt idx="27">
                  <c:v>-80</c:v>
                </c:pt>
                <c:pt idx="28">
                  <c:v>-66</c:v>
                </c:pt>
                <c:pt idx="29">
                  <c:v>-65</c:v>
                </c:pt>
                <c:pt idx="30">
                  <c:v>-64</c:v>
                </c:pt>
                <c:pt idx="31">
                  <c:v>-65</c:v>
                </c:pt>
                <c:pt idx="32">
                  <c:v>-61</c:v>
                </c:pt>
                <c:pt idx="33">
                  <c:v>-56</c:v>
                </c:pt>
                <c:pt idx="34">
                  <c:v>-48</c:v>
                </c:pt>
                <c:pt idx="35">
                  <c:v>-42</c:v>
                </c:pt>
                <c:pt idx="36">
                  <c:v>-35</c:v>
                </c:pt>
                <c:pt idx="37">
                  <c:v>-30</c:v>
                </c:pt>
                <c:pt idx="38">
                  <c:v>-22</c:v>
                </c:pt>
              </c:numCache>
            </c:numRef>
          </c:yVal>
          <c:smooth val="1"/>
          <c:extLst>
            <c:ext xmlns:c16="http://schemas.microsoft.com/office/drawing/2014/chart" uri="{C3380CC4-5D6E-409C-BE32-E72D297353CC}">
              <c16:uniqueId val="{00000001-3643-4097-9A95-249B641450A1}"/>
            </c:ext>
          </c:extLst>
        </c:ser>
        <c:dLbls>
          <c:showLegendKey val="0"/>
          <c:showVal val="0"/>
          <c:showCatName val="0"/>
          <c:showSerName val="0"/>
          <c:showPercent val="0"/>
          <c:showBubbleSize val="0"/>
        </c:dLbls>
        <c:axId val="500938744"/>
        <c:axId val="500935792"/>
      </c:scatterChart>
      <c:valAx>
        <c:axId val="5009387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35792"/>
        <c:crosses val="autoZero"/>
        <c:crossBetween val="midCat"/>
      </c:valAx>
      <c:valAx>
        <c:axId val="5009357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Distance from </a:t>
                </a:r>
                <a:r>
                  <a:rPr lang="en-US" sz="1400" baseline="0" dirty="0"/>
                  <a:t> Level Line</a:t>
                </a:r>
                <a:endParaRPr lang="en-US" sz="1400"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0938744"/>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2000" dirty="0"/>
              <a:t>Notch 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6.1128745117177648E-2"/>
          <c:y val="0.10125008369132879"/>
          <c:w val="0.91985302977533556"/>
          <c:h val="0.80528487630825474"/>
        </c:manualLayout>
      </c:layout>
      <c:scatterChart>
        <c:scatterStyle val="smoothMarker"/>
        <c:varyColors val="0"/>
        <c:ser>
          <c:idx val="0"/>
          <c:order val="0"/>
          <c:tx>
            <c:strRef>
              <c:f>Notch_2!$F$1</c:f>
              <c:strCache>
                <c:ptCount val="1"/>
                <c:pt idx="0">
                  <c:v>To Bottom</c:v>
                </c:pt>
              </c:strCache>
            </c:strRef>
          </c:tx>
          <c:spPr>
            <a:ln w="38100" cap="rnd">
              <a:solidFill>
                <a:schemeClr val="accent1"/>
              </a:solidFill>
              <a:round/>
            </a:ln>
            <a:effectLst/>
          </c:spPr>
          <c:marker>
            <c:symbol val="none"/>
          </c:marker>
          <c:xVal>
            <c:numRef>
              <c:f>Notch_2!$D$2:$D$53</c:f>
              <c:numCache>
                <c:formatCode>General</c:formatCode>
                <c:ptCount val="52"/>
                <c:pt idx="0">
                  <c:v>50.5</c:v>
                </c:pt>
                <c:pt idx="1">
                  <c:v>50</c:v>
                </c:pt>
                <c:pt idx="2">
                  <c:v>49</c:v>
                </c:pt>
                <c:pt idx="3">
                  <c:v>48</c:v>
                </c:pt>
                <c:pt idx="4">
                  <c:v>47</c:v>
                </c:pt>
                <c:pt idx="5">
                  <c:v>46</c:v>
                </c:pt>
                <c:pt idx="6">
                  <c:v>45</c:v>
                </c:pt>
                <c:pt idx="7">
                  <c:v>44</c:v>
                </c:pt>
                <c:pt idx="8">
                  <c:v>43</c:v>
                </c:pt>
                <c:pt idx="9">
                  <c:v>42</c:v>
                </c:pt>
                <c:pt idx="10">
                  <c:v>41</c:v>
                </c:pt>
                <c:pt idx="11">
                  <c:v>40</c:v>
                </c:pt>
                <c:pt idx="12">
                  <c:v>39</c:v>
                </c:pt>
                <c:pt idx="13">
                  <c:v>38</c:v>
                </c:pt>
                <c:pt idx="14">
                  <c:v>37</c:v>
                </c:pt>
                <c:pt idx="15">
                  <c:v>36</c:v>
                </c:pt>
                <c:pt idx="16">
                  <c:v>35</c:v>
                </c:pt>
                <c:pt idx="17">
                  <c:v>34</c:v>
                </c:pt>
                <c:pt idx="18">
                  <c:v>33</c:v>
                </c:pt>
                <c:pt idx="19">
                  <c:v>32</c:v>
                </c:pt>
                <c:pt idx="20">
                  <c:v>31</c:v>
                </c:pt>
                <c:pt idx="21">
                  <c:v>30</c:v>
                </c:pt>
                <c:pt idx="22">
                  <c:v>29</c:v>
                </c:pt>
                <c:pt idx="23">
                  <c:v>28</c:v>
                </c:pt>
                <c:pt idx="24">
                  <c:v>27</c:v>
                </c:pt>
                <c:pt idx="25">
                  <c:v>26</c:v>
                </c:pt>
                <c:pt idx="26">
                  <c:v>25</c:v>
                </c:pt>
                <c:pt idx="27">
                  <c:v>24</c:v>
                </c:pt>
                <c:pt idx="28">
                  <c:v>23</c:v>
                </c:pt>
                <c:pt idx="29">
                  <c:v>22</c:v>
                </c:pt>
                <c:pt idx="30">
                  <c:v>21</c:v>
                </c:pt>
                <c:pt idx="31">
                  <c:v>20</c:v>
                </c:pt>
                <c:pt idx="32">
                  <c:v>19</c:v>
                </c:pt>
                <c:pt idx="33">
                  <c:v>18</c:v>
                </c:pt>
                <c:pt idx="34">
                  <c:v>17</c:v>
                </c:pt>
                <c:pt idx="35">
                  <c:v>16</c:v>
                </c:pt>
                <c:pt idx="36">
                  <c:v>15</c:v>
                </c:pt>
                <c:pt idx="37">
                  <c:v>14</c:v>
                </c:pt>
                <c:pt idx="38">
                  <c:v>13</c:v>
                </c:pt>
                <c:pt idx="39">
                  <c:v>12</c:v>
                </c:pt>
                <c:pt idx="40">
                  <c:v>11</c:v>
                </c:pt>
                <c:pt idx="41">
                  <c:v>10</c:v>
                </c:pt>
                <c:pt idx="42">
                  <c:v>9</c:v>
                </c:pt>
                <c:pt idx="43">
                  <c:v>8</c:v>
                </c:pt>
                <c:pt idx="44">
                  <c:v>7</c:v>
                </c:pt>
                <c:pt idx="45">
                  <c:v>6</c:v>
                </c:pt>
                <c:pt idx="46">
                  <c:v>5</c:v>
                </c:pt>
                <c:pt idx="47">
                  <c:v>4</c:v>
                </c:pt>
                <c:pt idx="48">
                  <c:v>3</c:v>
                </c:pt>
                <c:pt idx="49">
                  <c:v>2</c:v>
                </c:pt>
                <c:pt idx="50">
                  <c:v>1</c:v>
                </c:pt>
                <c:pt idx="51">
                  <c:v>0</c:v>
                </c:pt>
              </c:numCache>
            </c:numRef>
          </c:xVal>
          <c:yVal>
            <c:numRef>
              <c:f>Notch_2!$F$2:$F$53</c:f>
              <c:numCache>
                <c:formatCode>General</c:formatCode>
                <c:ptCount val="52"/>
                <c:pt idx="0">
                  <c:v>-15</c:v>
                </c:pt>
                <c:pt idx="1">
                  <c:v>-34</c:v>
                </c:pt>
                <c:pt idx="2">
                  <c:v>-50</c:v>
                </c:pt>
                <c:pt idx="3">
                  <c:v>-65</c:v>
                </c:pt>
                <c:pt idx="4">
                  <c:v>-81</c:v>
                </c:pt>
                <c:pt idx="5">
                  <c:v>-94</c:v>
                </c:pt>
                <c:pt idx="6">
                  <c:v>-104</c:v>
                </c:pt>
                <c:pt idx="7">
                  <c:v>-98</c:v>
                </c:pt>
                <c:pt idx="8">
                  <c:v>-99</c:v>
                </c:pt>
                <c:pt idx="9">
                  <c:v>-97</c:v>
                </c:pt>
                <c:pt idx="10">
                  <c:v>-94</c:v>
                </c:pt>
                <c:pt idx="11">
                  <c:v>-95</c:v>
                </c:pt>
                <c:pt idx="12">
                  <c:v>-91</c:v>
                </c:pt>
                <c:pt idx="13">
                  <c:v>-90</c:v>
                </c:pt>
                <c:pt idx="14">
                  <c:v>-90</c:v>
                </c:pt>
                <c:pt idx="15">
                  <c:v>-90</c:v>
                </c:pt>
                <c:pt idx="16">
                  <c:v>-92</c:v>
                </c:pt>
                <c:pt idx="17">
                  <c:v>-90</c:v>
                </c:pt>
                <c:pt idx="18">
                  <c:v>-91</c:v>
                </c:pt>
                <c:pt idx="19">
                  <c:v>-90</c:v>
                </c:pt>
                <c:pt idx="20">
                  <c:v>-90</c:v>
                </c:pt>
                <c:pt idx="21">
                  <c:v>-89</c:v>
                </c:pt>
                <c:pt idx="22">
                  <c:v>-89</c:v>
                </c:pt>
                <c:pt idx="23">
                  <c:v>-89</c:v>
                </c:pt>
                <c:pt idx="24">
                  <c:v>-89</c:v>
                </c:pt>
                <c:pt idx="25">
                  <c:v>-89</c:v>
                </c:pt>
                <c:pt idx="26">
                  <c:v>-89</c:v>
                </c:pt>
                <c:pt idx="27">
                  <c:v>-89</c:v>
                </c:pt>
                <c:pt idx="28">
                  <c:v>-90</c:v>
                </c:pt>
                <c:pt idx="29">
                  <c:v>-90</c:v>
                </c:pt>
                <c:pt idx="30">
                  <c:v>-91</c:v>
                </c:pt>
                <c:pt idx="31">
                  <c:v>-91</c:v>
                </c:pt>
                <c:pt idx="32">
                  <c:v>-91</c:v>
                </c:pt>
                <c:pt idx="33">
                  <c:v>-91</c:v>
                </c:pt>
                <c:pt idx="34">
                  <c:v>-91</c:v>
                </c:pt>
                <c:pt idx="35">
                  <c:v>-94</c:v>
                </c:pt>
                <c:pt idx="36">
                  <c:v>-92</c:v>
                </c:pt>
                <c:pt idx="37">
                  <c:v>-89</c:v>
                </c:pt>
                <c:pt idx="38">
                  <c:v>-87</c:v>
                </c:pt>
                <c:pt idx="39">
                  <c:v>-85</c:v>
                </c:pt>
                <c:pt idx="40">
                  <c:v>-83</c:v>
                </c:pt>
                <c:pt idx="41">
                  <c:v>-81</c:v>
                </c:pt>
                <c:pt idx="42">
                  <c:v>-77</c:v>
                </c:pt>
                <c:pt idx="43">
                  <c:v>-66</c:v>
                </c:pt>
                <c:pt idx="44">
                  <c:v>-62</c:v>
                </c:pt>
                <c:pt idx="45">
                  <c:v>-55</c:v>
                </c:pt>
                <c:pt idx="46">
                  <c:v>-50</c:v>
                </c:pt>
                <c:pt idx="47">
                  <c:v>-48</c:v>
                </c:pt>
                <c:pt idx="48">
                  <c:v>-42</c:v>
                </c:pt>
                <c:pt idx="49">
                  <c:v>-36</c:v>
                </c:pt>
                <c:pt idx="50">
                  <c:v>-28</c:v>
                </c:pt>
                <c:pt idx="51">
                  <c:v>-24</c:v>
                </c:pt>
              </c:numCache>
            </c:numRef>
          </c:yVal>
          <c:smooth val="1"/>
          <c:extLst>
            <c:ext xmlns:c16="http://schemas.microsoft.com/office/drawing/2014/chart" uri="{C3380CC4-5D6E-409C-BE32-E72D297353CC}">
              <c16:uniqueId val="{00000000-2983-4541-B654-5D0014CE51EB}"/>
            </c:ext>
          </c:extLst>
        </c:ser>
        <c:dLbls>
          <c:showLegendKey val="0"/>
          <c:showVal val="0"/>
          <c:showCatName val="0"/>
          <c:showSerName val="0"/>
          <c:showPercent val="0"/>
          <c:showBubbleSize val="0"/>
        </c:dLbls>
        <c:axId val="444615712"/>
        <c:axId val="444617024"/>
      </c:scatterChart>
      <c:valAx>
        <c:axId val="44461571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617024"/>
        <c:crosses val="autoZero"/>
        <c:crossBetween val="midCat"/>
      </c:valAx>
      <c:valAx>
        <c:axId val="44461702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1400" dirty="0"/>
                  <a:t>Distance from level line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44615712"/>
        <c:crosses val="autoZero"/>
        <c:crossBetween val="midCat"/>
      </c:valAx>
      <c:spPr>
        <a:noFill/>
        <a:ln>
          <a:noFill/>
        </a:ln>
        <a:effectLst/>
      </c:spPr>
    </c:plotArea>
    <c:legend>
      <c:legendPos val="r"/>
      <c:layout>
        <c:manualLayout>
          <c:xMode val="edge"/>
          <c:yMode val="edge"/>
          <c:x val="0.45989478651481797"/>
          <c:y val="0.94058499027206099"/>
          <c:w val="8.008965741243565E-2"/>
          <c:h val="3.846911193134098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D8EB-E11D-4BC4-93DA-AD1C784CD6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F5E7673-C866-49EA-AA71-671F61638D3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F8DD7F2-40F1-49FD-A4E3-A4DF3ADAAEE4}"/>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5916E0CC-FFAB-4EFB-A670-D8C58104AD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1AC85D-DDB5-4E18-967F-ECAD83B79834}"/>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18063281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41285-0B2E-46EA-8F90-5E254687E92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5D496E-0710-4BCA-8C27-E313914E5D6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7B2E8F-5B7E-4FDD-A845-DC9EC49B2157}"/>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140F32D7-B4FF-40AB-8EA3-D66DA3E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079DBF-F406-4C45-9BEB-B85AAD66E93E}"/>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24220343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23434C-2977-423F-8A29-2EF01993DE4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376F8D-7007-4D0C-BEAF-0C97D27750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9058F7-A40D-473C-805D-E858E5AAA8AA}"/>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2139D036-78CC-400C-81BB-ADA38048B0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22B3F8-3D51-43BE-9B5E-A30666255B25}"/>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3206064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6E506-450B-4667-A389-3B14FBA1C3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8B5137D-772A-4979-8B79-AE9DBB165EC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12FBC3-48C0-49BC-AA67-5BD20DC2F8FF}"/>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B3272546-D9FB-4054-9B7E-F9465F5A9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DAA29C-1C90-43EC-87D5-4E528F0851B8}"/>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28160277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AC5D6-D036-48DC-BBD0-F4A7F8BD6D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00F17F-3F4B-463C-BF0A-2E5CAD6E13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C874575-031D-48B2-AF89-B1A4C9F7E979}"/>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329104F9-4475-4C9B-8ADE-12F0A69173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4C0E79-B621-4892-B333-CF4171D23D4B}"/>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2400456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C661B-EA4E-463D-AA1D-A6DECC2B08A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C6DB17-9F38-4581-9CC0-6E27D56A35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1AB735-C935-45AE-997C-F3C633D7F90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F3A557B-FA5A-4183-B59F-8D706F4D74B6}"/>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6" name="Footer Placeholder 5">
            <a:extLst>
              <a:ext uri="{FF2B5EF4-FFF2-40B4-BE49-F238E27FC236}">
                <a16:creationId xmlns:a16="http://schemas.microsoft.com/office/drawing/2014/main" id="{F00CBBFD-0DAA-403D-B381-FB2EC31496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FA0813-E8D9-4D7B-BE85-1342C3BF116F}"/>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30872423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AD615-D8EB-4CA6-9894-52D17C6895B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6A3580-8EB4-4DDF-8D3A-D01E421334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B61BB1-6297-46A4-9ACD-B144A28B561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C5BD4BD-26F8-4F23-8F03-AA933D2CC2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9BD738-8E94-4C31-8E27-AD17E192F1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AAF258B-F7FA-4219-BDA0-788671C6F0B0}"/>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8" name="Footer Placeholder 7">
            <a:extLst>
              <a:ext uri="{FF2B5EF4-FFF2-40B4-BE49-F238E27FC236}">
                <a16:creationId xmlns:a16="http://schemas.microsoft.com/office/drawing/2014/main" id="{5856B8CB-0238-47E1-B0D6-391E7F842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86DD250-7CC3-4DB9-A818-810DBC16F340}"/>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9309863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476F7-AFC0-4EFC-BC9E-027C7666CA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6FB8250-0411-442A-85A9-2B1DA8CCA562}"/>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4" name="Footer Placeholder 3">
            <a:extLst>
              <a:ext uri="{FF2B5EF4-FFF2-40B4-BE49-F238E27FC236}">
                <a16:creationId xmlns:a16="http://schemas.microsoft.com/office/drawing/2014/main" id="{B700B5E4-7875-40E3-8DCF-878B52344D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13A782-E1FC-4E07-83B2-4A4C0FB7B555}"/>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18682399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4E9A71-01CC-452E-A793-6963C3C036B1}"/>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3" name="Footer Placeholder 2">
            <a:extLst>
              <a:ext uri="{FF2B5EF4-FFF2-40B4-BE49-F238E27FC236}">
                <a16:creationId xmlns:a16="http://schemas.microsoft.com/office/drawing/2014/main" id="{C3A04D6B-5401-480F-8A63-9F0B51C5B4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28BC17-1F0B-4C65-AE84-B57122CF9487}"/>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1317857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823EE-C753-4FF5-9029-CEDC9CC76B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9A5A28E-DE19-4CD8-AC74-D53ED7B34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2C0947A-3BD4-40D3-8AD7-40FEE191BF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E7A5F2-BE4B-44D0-BA57-2DAD39767E62}"/>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6" name="Footer Placeholder 5">
            <a:extLst>
              <a:ext uri="{FF2B5EF4-FFF2-40B4-BE49-F238E27FC236}">
                <a16:creationId xmlns:a16="http://schemas.microsoft.com/office/drawing/2014/main" id="{287593B2-6476-4543-A799-FC0803203E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F10977-4527-4D1A-ABC7-AF2B87C29813}"/>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20168336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61696-DAB7-486E-860D-EC0191CDDC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6B7A94-A995-407C-88F1-D9F10D90BC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A923DF-C941-4D20-BAD5-CB6314D1E8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5C45D-FC67-49D9-A811-94A209CC640E}"/>
              </a:ext>
            </a:extLst>
          </p:cNvPr>
          <p:cNvSpPr>
            <a:spLocks noGrp="1"/>
          </p:cNvSpPr>
          <p:nvPr>
            <p:ph type="dt" sz="half" idx="10"/>
          </p:nvPr>
        </p:nvSpPr>
        <p:spPr/>
        <p:txBody>
          <a:bodyPr/>
          <a:lstStyle/>
          <a:p>
            <a:fld id="{A18534BB-8A92-4D9B-844D-C5FCEC0B88F5}" type="datetimeFigureOut">
              <a:rPr lang="en-US" smtClean="0"/>
              <a:t>6/5/2020</a:t>
            </a:fld>
            <a:endParaRPr lang="en-US"/>
          </a:p>
        </p:txBody>
      </p:sp>
      <p:sp>
        <p:nvSpPr>
          <p:cNvPr id="6" name="Footer Placeholder 5">
            <a:extLst>
              <a:ext uri="{FF2B5EF4-FFF2-40B4-BE49-F238E27FC236}">
                <a16:creationId xmlns:a16="http://schemas.microsoft.com/office/drawing/2014/main" id="{D30C617E-18F9-489E-A0F9-D4FA897D2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B69D415-CBE9-4A32-B454-8F84E55B3D21}"/>
              </a:ext>
            </a:extLst>
          </p:cNvPr>
          <p:cNvSpPr>
            <a:spLocks noGrp="1"/>
          </p:cNvSpPr>
          <p:nvPr>
            <p:ph type="sldNum" sz="quarter" idx="12"/>
          </p:nvPr>
        </p:nvSpPr>
        <p:spPr/>
        <p:txBody>
          <a:bodyPr/>
          <a:lstStyle/>
          <a:p>
            <a:fld id="{4A89580C-78B7-4DF6-8EBC-271B1171A4A1}" type="slidenum">
              <a:rPr lang="en-US" smtClean="0"/>
              <a:t>‹#›</a:t>
            </a:fld>
            <a:endParaRPr lang="en-US"/>
          </a:p>
        </p:txBody>
      </p:sp>
    </p:spTree>
    <p:extLst>
      <p:ext uri="{BB962C8B-B14F-4D97-AF65-F5344CB8AC3E}">
        <p14:creationId xmlns:p14="http://schemas.microsoft.com/office/powerpoint/2010/main" val="2098550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CC8BFA-0669-45F3-943B-C15D10CDD4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75B3FA-4A68-4DDF-A0FE-CA69298912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B8398-6FD6-4ACA-A8DC-3D67E838F3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8534BB-8A92-4D9B-844D-C5FCEC0B88F5}" type="datetimeFigureOut">
              <a:rPr lang="en-US" smtClean="0"/>
              <a:t>6/5/2020</a:t>
            </a:fld>
            <a:endParaRPr lang="en-US"/>
          </a:p>
        </p:txBody>
      </p:sp>
      <p:sp>
        <p:nvSpPr>
          <p:cNvPr id="5" name="Footer Placeholder 4">
            <a:extLst>
              <a:ext uri="{FF2B5EF4-FFF2-40B4-BE49-F238E27FC236}">
                <a16:creationId xmlns:a16="http://schemas.microsoft.com/office/drawing/2014/main" id="{05AF457E-31BB-46D8-92BD-1A36680D3B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5FB9E3-9305-497E-87DB-A386824AAA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9580C-78B7-4DF6-8EBC-271B1171A4A1}" type="slidenum">
              <a:rPr lang="en-US" smtClean="0"/>
              <a:t>‹#›</a:t>
            </a:fld>
            <a:endParaRPr lang="en-US"/>
          </a:p>
        </p:txBody>
      </p:sp>
    </p:spTree>
    <p:extLst>
      <p:ext uri="{BB962C8B-B14F-4D97-AF65-F5344CB8AC3E}">
        <p14:creationId xmlns:p14="http://schemas.microsoft.com/office/powerpoint/2010/main" val="33393786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9E1A5-DD8C-4AA6-A8EF-2971728929C4}"/>
              </a:ext>
            </a:extLst>
          </p:cNvPr>
          <p:cNvSpPr>
            <a:spLocks noGrp="1"/>
          </p:cNvSpPr>
          <p:nvPr>
            <p:ph type="ctrTitle"/>
          </p:nvPr>
        </p:nvSpPr>
        <p:spPr>
          <a:xfrm>
            <a:off x="1524000" y="1122363"/>
            <a:ext cx="9144000" cy="2387600"/>
          </a:xfrm>
        </p:spPr>
        <p:txBody>
          <a:bodyPr/>
          <a:lstStyle/>
          <a:p>
            <a:r>
              <a:rPr lang="en-US" b="1"/>
              <a:t>Bluff Lake Hydrology</a:t>
            </a:r>
            <a:endParaRPr lang="en-US" b="1" dirty="0"/>
          </a:p>
        </p:txBody>
      </p:sp>
    </p:spTree>
    <p:extLst>
      <p:ext uri="{BB962C8B-B14F-4D97-AF65-F5344CB8AC3E}">
        <p14:creationId xmlns:p14="http://schemas.microsoft.com/office/powerpoint/2010/main" val="37885476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close up of a lush green forest&#10;&#10;Description automatically generated">
            <a:extLst>
              <a:ext uri="{FF2B5EF4-FFF2-40B4-BE49-F238E27FC236}">
                <a16:creationId xmlns:a16="http://schemas.microsoft.com/office/drawing/2014/main" id="{4E59CF2F-BBEA-4DD8-802B-3CAB91CB5C4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9091" t="17834" b="13984"/>
          <a:stretch/>
        </p:blipFill>
        <p:spPr>
          <a:xfrm>
            <a:off x="20" y="10"/>
            <a:ext cx="12191980" cy="6857990"/>
          </a:xfrm>
          <a:prstGeom prst="rect">
            <a:avLst/>
          </a:prstGeom>
        </p:spPr>
      </p:pic>
      <p:sp>
        <p:nvSpPr>
          <p:cNvPr id="14" name="Rectangle 13">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91E28E5-256E-491C-8C40-5F8B77F4E40D}"/>
              </a:ext>
            </a:extLst>
          </p:cNvPr>
          <p:cNvSpPr txBox="1"/>
          <p:nvPr/>
        </p:nvSpPr>
        <p:spPr>
          <a:xfrm>
            <a:off x="7749290" y="503583"/>
            <a:ext cx="3764826" cy="5391190"/>
          </a:xfrm>
          <a:prstGeom prst="rect">
            <a:avLst/>
          </a:prstGeom>
        </p:spPr>
        <p:txBody>
          <a:bodyPr vert="horz" lIns="91440" tIns="45720" rIns="91440" bIns="45720" rtlCol="0">
            <a:normAutofit/>
          </a:bodyPr>
          <a:lstStyle/>
          <a:p>
            <a:pPr>
              <a:lnSpc>
                <a:spcPct val="90000"/>
              </a:lnSpc>
              <a:spcAft>
                <a:spcPts val="600"/>
              </a:spcAft>
            </a:pPr>
            <a:r>
              <a:rPr lang="en-US" sz="4000" u="sng" dirty="0">
                <a:latin typeface="+mj-lt"/>
              </a:rPr>
              <a:t>Water Control Structure 2</a:t>
            </a:r>
          </a:p>
          <a:p>
            <a:pPr>
              <a:lnSpc>
                <a:spcPct val="90000"/>
              </a:lnSpc>
              <a:spcAft>
                <a:spcPts val="600"/>
              </a:spcAft>
            </a:pPr>
            <a:r>
              <a:rPr lang="en-US" sz="2400" dirty="0"/>
              <a:t>Water is constantly flowing into the lake from the Noxubee River. Inflow is controlled by fixed stage boards. Boards have been submerged December-May.</a:t>
            </a:r>
          </a:p>
        </p:txBody>
      </p:sp>
      <p:sp>
        <p:nvSpPr>
          <p:cNvPr id="6" name="TextBox 5">
            <a:extLst>
              <a:ext uri="{FF2B5EF4-FFF2-40B4-BE49-F238E27FC236}">
                <a16:creationId xmlns:a16="http://schemas.microsoft.com/office/drawing/2014/main" id="{EB4A1384-8324-4019-AE37-F055C383388B}"/>
              </a:ext>
            </a:extLst>
          </p:cNvPr>
          <p:cNvSpPr txBox="1"/>
          <p:nvPr/>
        </p:nvSpPr>
        <p:spPr>
          <a:xfrm>
            <a:off x="751051" y="13252"/>
            <a:ext cx="3776869" cy="400110"/>
          </a:xfrm>
          <a:prstGeom prst="rect">
            <a:avLst/>
          </a:prstGeom>
          <a:noFill/>
        </p:spPr>
        <p:txBody>
          <a:bodyPr wrap="square" rtlCol="0">
            <a:spAutoFit/>
          </a:bodyPr>
          <a:lstStyle/>
          <a:p>
            <a:r>
              <a:rPr lang="en-US" sz="2000" b="1" dirty="0">
                <a:solidFill>
                  <a:schemeClr val="bg1"/>
                </a:solidFill>
              </a:rPr>
              <a:t>Noxubee River</a:t>
            </a:r>
          </a:p>
        </p:txBody>
      </p:sp>
    </p:spTree>
    <p:extLst>
      <p:ext uri="{BB962C8B-B14F-4D97-AF65-F5344CB8AC3E}">
        <p14:creationId xmlns:p14="http://schemas.microsoft.com/office/powerpoint/2010/main" val="3742273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C63FF-89E2-41E1-BBA3-4B0C2FC75DA9}"/>
              </a:ext>
            </a:extLst>
          </p:cNvPr>
          <p:cNvSpPr>
            <a:spLocks noGrp="1"/>
          </p:cNvSpPr>
          <p:nvPr>
            <p:ph type="title"/>
          </p:nvPr>
        </p:nvSpPr>
        <p:spPr/>
        <p:txBody>
          <a:bodyPr/>
          <a:lstStyle/>
          <a:p>
            <a:r>
              <a:rPr lang="en-US" dirty="0"/>
              <a:t>WCS 2</a:t>
            </a:r>
          </a:p>
        </p:txBody>
      </p:sp>
      <p:pic>
        <p:nvPicPr>
          <p:cNvPr id="5" name="Picture 4">
            <a:extLst>
              <a:ext uri="{FF2B5EF4-FFF2-40B4-BE49-F238E27FC236}">
                <a16:creationId xmlns:a16="http://schemas.microsoft.com/office/drawing/2014/main" id="{2EEFCC90-886F-4E47-8D3E-4FA7667F6FE2}"/>
              </a:ext>
            </a:extLst>
          </p:cNvPr>
          <p:cNvPicPr/>
          <p:nvPr/>
        </p:nvPicPr>
        <p:blipFill rotWithShape="1">
          <a:blip r:embed="rId2"/>
          <a:srcRect l="12637" r="12393"/>
          <a:stretch/>
        </p:blipFill>
        <p:spPr>
          <a:xfrm>
            <a:off x="6096000" y="2583543"/>
            <a:ext cx="6096000" cy="4274457"/>
          </a:xfrm>
          <a:prstGeom prst="rect">
            <a:avLst/>
          </a:prstGeom>
        </p:spPr>
      </p:pic>
      <p:pic>
        <p:nvPicPr>
          <p:cNvPr id="6" name="Picture 5">
            <a:extLst>
              <a:ext uri="{FF2B5EF4-FFF2-40B4-BE49-F238E27FC236}">
                <a16:creationId xmlns:a16="http://schemas.microsoft.com/office/drawing/2014/main" id="{D00E61F8-FE7D-46EB-8B27-3FDEE8803E19}"/>
              </a:ext>
            </a:extLst>
          </p:cNvPr>
          <p:cNvPicPr/>
          <p:nvPr/>
        </p:nvPicPr>
        <p:blipFill rotWithShape="1">
          <a:blip r:embed="rId3"/>
          <a:srcRect l="12813" r="12534"/>
          <a:stretch/>
        </p:blipFill>
        <p:spPr>
          <a:xfrm>
            <a:off x="0" y="2583543"/>
            <a:ext cx="6096000" cy="4274457"/>
          </a:xfrm>
          <a:prstGeom prst="rect">
            <a:avLst/>
          </a:prstGeom>
        </p:spPr>
      </p:pic>
      <p:sp>
        <p:nvSpPr>
          <p:cNvPr id="7" name="Rectangle 6">
            <a:extLst>
              <a:ext uri="{FF2B5EF4-FFF2-40B4-BE49-F238E27FC236}">
                <a16:creationId xmlns:a16="http://schemas.microsoft.com/office/drawing/2014/main" id="{0078DDB4-5328-4348-8493-7FC36E576689}"/>
              </a:ext>
            </a:extLst>
          </p:cNvPr>
          <p:cNvSpPr/>
          <p:nvPr/>
        </p:nvSpPr>
        <p:spPr>
          <a:xfrm>
            <a:off x="52900" y="1891045"/>
            <a:ext cx="2748894" cy="923330"/>
          </a:xfrm>
          <a:prstGeom prst="rect">
            <a:avLst/>
          </a:prstGeom>
        </p:spPr>
        <p:txBody>
          <a:bodyPr wrap="none">
            <a:spAutoFit/>
          </a:bodyPr>
          <a:lstStyle/>
          <a:p>
            <a:r>
              <a:rPr lang="en-US" dirty="0">
                <a:solidFill>
                  <a:srgbClr val="000000"/>
                </a:solidFill>
                <a:latin typeface="Calibri" panose="020F0502020204030204" pitchFamily="34" charset="0"/>
              </a:rPr>
              <a:t>Lake Elevation: 69.605</a:t>
            </a:r>
            <a:r>
              <a:rPr lang="en-US" dirty="0"/>
              <a:t> </a:t>
            </a:r>
          </a:p>
          <a:p>
            <a:r>
              <a:rPr lang="en-US" dirty="0"/>
              <a:t>Noxubee Discharge: 23,200</a:t>
            </a:r>
          </a:p>
          <a:p>
            <a:endParaRPr lang="en-US" dirty="0"/>
          </a:p>
        </p:txBody>
      </p:sp>
      <p:sp>
        <p:nvSpPr>
          <p:cNvPr id="8" name="Rectangle 7">
            <a:extLst>
              <a:ext uri="{FF2B5EF4-FFF2-40B4-BE49-F238E27FC236}">
                <a16:creationId xmlns:a16="http://schemas.microsoft.com/office/drawing/2014/main" id="{436F50E5-76ED-4342-9D54-44BE23E99691}"/>
              </a:ext>
            </a:extLst>
          </p:cNvPr>
          <p:cNvSpPr/>
          <p:nvPr/>
        </p:nvSpPr>
        <p:spPr>
          <a:xfrm>
            <a:off x="6096000" y="1881945"/>
            <a:ext cx="2548518" cy="646331"/>
          </a:xfrm>
          <a:prstGeom prst="rect">
            <a:avLst/>
          </a:prstGeom>
        </p:spPr>
        <p:txBody>
          <a:bodyPr wrap="none">
            <a:spAutoFit/>
          </a:bodyPr>
          <a:lstStyle/>
          <a:p>
            <a:r>
              <a:rPr lang="en-US" dirty="0">
                <a:solidFill>
                  <a:srgbClr val="000000"/>
                </a:solidFill>
                <a:latin typeface="Calibri" panose="020F0502020204030204" pitchFamily="34" charset="0"/>
              </a:rPr>
              <a:t>Lake Elevation: 69.257</a:t>
            </a:r>
            <a:r>
              <a:rPr lang="en-US" dirty="0"/>
              <a:t>  </a:t>
            </a:r>
          </a:p>
          <a:p>
            <a:r>
              <a:rPr lang="en-US" dirty="0"/>
              <a:t>Noxubee Discharge: 850</a:t>
            </a:r>
          </a:p>
        </p:txBody>
      </p:sp>
      <p:sp>
        <p:nvSpPr>
          <p:cNvPr id="9" name="TextBox 8">
            <a:extLst>
              <a:ext uri="{FF2B5EF4-FFF2-40B4-BE49-F238E27FC236}">
                <a16:creationId xmlns:a16="http://schemas.microsoft.com/office/drawing/2014/main" id="{B1C500A4-7E91-4072-AAA2-0EA2BECBCC6A}"/>
              </a:ext>
            </a:extLst>
          </p:cNvPr>
          <p:cNvSpPr txBox="1"/>
          <p:nvPr/>
        </p:nvSpPr>
        <p:spPr>
          <a:xfrm rot="16200000">
            <a:off x="10103511" y="4556786"/>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10" name="TextBox 9">
            <a:extLst>
              <a:ext uri="{FF2B5EF4-FFF2-40B4-BE49-F238E27FC236}">
                <a16:creationId xmlns:a16="http://schemas.microsoft.com/office/drawing/2014/main" id="{80635C9F-8417-4108-AA40-F8F140B8E43F}"/>
              </a:ext>
            </a:extLst>
          </p:cNvPr>
          <p:cNvSpPr txBox="1"/>
          <p:nvPr/>
        </p:nvSpPr>
        <p:spPr>
          <a:xfrm rot="16200000">
            <a:off x="4007510" y="4502754"/>
            <a:ext cx="3776869" cy="400110"/>
          </a:xfrm>
          <a:prstGeom prst="rect">
            <a:avLst/>
          </a:prstGeom>
          <a:noFill/>
        </p:spPr>
        <p:txBody>
          <a:bodyPr wrap="square" rtlCol="0">
            <a:spAutoFit/>
          </a:bodyPr>
          <a:lstStyle/>
          <a:p>
            <a:r>
              <a:rPr lang="en-US" sz="2000" b="1" dirty="0">
                <a:solidFill>
                  <a:schemeClr val="bg1"/>
                </a:solidFill>
              </a:rPr>
              <a:t>Noxubee River</a:t>
            </a:r>
          </a:p>
        </p:txBody>
      </p:sp>
    </p:spTree>
    <p:extLst>
      <p:ext uri="{BB962C8B-B14F-4D97-AF65-F5344CB8AC3E}">
        <p14:creationId xmlns:p14="http://schemas.microsoft.com/office/powerpoint/2010/main" val="13292723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AD7CB57-C937-4436-A1C9-73BCF38ABFA9}"/>
              </a:ext>
            </a:extLst>
          </p:cNvPr>
          <p:cNvGraphicFramePr>
            <a:graphicFrameLocks/>
          </p:cNvGraphicFramePr>
          <p:nvPr>
            <p:extLst>
              <p:ext uri="{D42A27DB-BD31-4B8C-83A1-F6EECF244321}">
                <p14:modId xmlns:p14="http://schemas.microsoft.com/office/powerpoint/2010/main" val="4052419809"/>
              </p:ext>
            </p:extLst>
          </p:nvPr>
        </p:nvGraphicFramePr>
        <p:xfrm>
          <a:off x="408709" y="277091"/>
          <a:ext cx="11374582" cy="630381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1006761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35C33-F83E-4DF0-BAF1-A8E2DD4C5DD3}"/>
              </a:ext>
            </a:extLst>
          </p:cNvPr>
          <p:cNvSpPr>
            <a:spLocks noGrp="1"/>
          </p:cNvSpPr>
          <p:nvPr>
            <p:ph type="title"/>
          </p:nvPr>
        </p:nvSpPr>
        <p:spPr/>
        <p:txBody>
          <a:bodyPr>
            <a:normAutofit/>
          </a:bodyPr>
          <a:lstStyle/>
          <a:p>
            <a:r>
              <a:rPr lang="en-US" sz="3000" dirty="0"/>
              <a:t>WCS 2  Noxubee to Lake Reference 5/20/2020</a:t>
            </a:r>
          </a:p>
        </p:txBody>
      </p:sp>
      <p:cxnSp>
        <p:nvCxnSpPr>
          <p:cNvPr id="5" name="Straight Connector 4">
            <a:extLst>
              <a:ext uri="{FF2B5EF4-FFF2-40B4-BE49-F238E27FC236}">
                <a16:creationId xmlns:a16="http://schemas.microsoft.com/office/drawing/2014/main" id="{5877C4EE-C22A-47DF-84B4-E7DCA2DDE0BE}"/>
              </a:ext>
            </a:extLst>
          </p:cNvPr>
          <p:cNvCxnSpPr>
            <a:cxnSpLocks/>
          </p:cNvCxnSpPr>
          <p:nvPr/>
        </p:nvCxnSpPr>
        <p:spPr>
          <a:xfrm flipV="1">
            <a:off x="3325092" y="1579421"/>
            <a:ext cx="13854" cy="3976252"/>
          </a:xfrm>
          <a:prstGeom prst="line">
            <a:avLst/>
          </a:prstGeom>
          <a:ln w="41275"/>
        </p:spPr>
        <p:style>
          <a:lnRef idx="1">
            <a:schemeClr val="dk1"/>
          </a:lnRef>
          <a:fillRef idx="0">
            <a:schemeClr val="dk1"/>
          </a:fillRef>
          <a:effectRef idx="0">
            <a:schemeClr val="dk1"/>
          </a:effectRef>
          <a:fontRef idx="minor">
            <a:schemeClr val="tx1"/>
          </a:fontRef>
        </p:style>
      </p:cxnSp>
      <p:cxnSp>
        <p:nvCxnSpPr>
          <p:cNvPr id="6" name="Straight Connector 5">
            <a:extLst>
              <a:ext uri="{FF2B5EF4-FFF2-40B4-BE49-F238E27FC236}">
                <a16:creationId xmlns:a16="http://schemas.microsoft.com/office/drawing/2014/main" id="{57C218CA-1B1A-45E8-9960-B1BC81A93E86}"/>
              </a:ext>
            </a:extLst>
          </p:cNvPr>
          <p:cNvCxnSpPr>
            <a:cxnSpLocks/>
          </p:cNvCxnSpPr>
          <p:nvPr/>
        </p:nvCxnSpPr>
        <p:spPr>
          <a:xfrm flipH="1">
            <a:off x="3338946" y="1579419"/>
            <a:ext cx="5527963" cy="1"/>
          </a:xfrm>
          <a:prstGeom prst="line">
            <a:avLst/>
          </a:prstGeom>
          <a:ln w="412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5F5B0D14-AA1F-412C-B977-016D5DAC3683}"/>
              </a:ext>
            </a:extLst>
          </p:cNvPr>
          <p:cNvCxnSpPr>
            <a:cxnSpLocks/>
          </p:cNvCxnSpPr>
          <p:nvPr/>
        </p:nvCxnSpPr>
        <p:spPr>
          <a:xfrm flipH="1" flipV="1">
            <a:off x="8853055" y="1579420"/>
            <a:ext cx="27708" cy="5153889"/>
          </a:xfrm>
          <a:prstGeom prst="line">
            <a:avLst/>
          </a:prstGeom>
          <a:ln w="41275"/>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B8FD3887-CF70-46C1-8149-9916983A6568}"/>
              </a:ext>
            </a:extLst>
          </p:cNvPr>
          <p:cNvSpPr/>
          <p:nvPr/>
        </p:nvSpPr>
        <p:spPr>
          <a:xfrm>
            <a:off x="2322946" y="3266282"/>
            <a:ext cx="870751" cy="369332"/>
          </a:xfrm>
          <a:prstGeom prst="rect">
            <a:avLst/>
          </a:prstGeom>
        </p:spPr>
        <p:txBody>
          <a:bodyPr wrap="none">
            <a:spAutoFit/>
          </a:bodyPr>
          <a:lstStyle/>
          <a:p>
            <a:r>
              <a:rPr lang="en-US" dirty="0">
                <a:solidFill>
                  <a:srgbClr val="000000"/>
                </a:solidFill>
                <a:latin typeface="Calibri" panose="020F0502020204030204" pitchFamily="34" charset="0"/>
              </a:rPr>
              <a:t>216 cm</a:t>
            </a:r>
            <a:endParaRPr lang="en-US" dirty="0"/>
          </a:p>
        </p:txBody>
      </p:sp>
      <p:cxnSp>
        <p:nvCxnSpPr>
          <p:cNvPr id="17" name="Straight Connector 16">
            <a:extLst>
              <a:ext uri="{FF2B5EF4-FFF2-40B4-BE49-F238E27FC236}">
                <a16:creationId xmlns:a16="http://schemas.microsoft.com/office/drawing/2014/main" id="{139CD951-6DC8-4134-96C7-C47D1628F02D}"/>
              </a:ext>
            </a:extLst>
          </p:cNvPr>
          <p:cNvCxnSpPr>
            <a:cxnSpLocks/>
          </p:cNvCxnSpPr>
          <p:nvPr/>
        </p:nvCxnSpPr>
        <p:spPr>
          <a:xfrm flipH="1">
            <a:off x="3325092" y="2937163"/>
            <a:ext cx="5527963" cy="1"/>
          </a:xfrm>
          <a:prstGeom prst="line">
            <a:avLst/>
          </a:prstGeom>
          <a:ln w="41275">
            <a:solidFill>
              <a:schemeClr val="accent6"/>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3EA79D32-3A89-494C-80C2-E57651542B21}"/>
              </a:ext>
            </a:extLst>
          </p:cNvPr>
          <p:cNvCxnSpPr>
            <a:cxnSpLocks/>
          </p:cNvCxnSpPr>
          <p:nvPr/>
        </p:nvCxnSpPr>
        <p:spPr>
          <a:xfrm flipH="1">
            <a:off x="0" y="3920837"/>
            <a:ext cx="3338947" cy="0"/>
          </a:xfrm>
          <a:prstGeom prst="line">
            <a:avLst/>
          </a:prstGeom>
          <a:ln w="41275">
            <a:solidFill>
              <a:srgbClr val="0070C0"/>
            </a:solidFill>
          </a:ln>
        </p:spPr>
        <p:style>
          <a:lnRef idx="1">
            <a:schemeClr val="dk1"/>
          </a:lnRef>
          <a:fillRef idx="0">
            <a:schemeClr val="dk1"/>
          </a:fillRef>
          <a:effectRef idx="0">
            <a:schemeClr val="dk1"/>
          </a:effectRef>
          <a:fontRef idx="minor">
            <a:schemeClr val="tx1"/>
          </a:fontRef>
        </p:style>
      </p:cxnSp>
      <p:cxnSp>
        <p:nvCxnSpPr>
          <p:cNvPr id="20" name="Straight Connector 19">
            <a:extLst>
              <a:ext uri="{FF2B5EF4-FFF2-40B4-BE49-F238E27FC236}">
                <a16:creationId xmlns:a16="http://schemas.microsoft.com/office/drawing/2014/main" id="{3FB6232B-7383-487E-A0BA-A97256BBEEDB}"/>
              </a:ext>
            </a:extLst>
          </p:cNvPr>
          <p:cNvCxnSpPr>
            <a:cxnSpLocks/>
          </p:cNvCxnSpPr>
          <p:nvPr/>
        </p:nvCxnSpPr>
        <p:spPr>
          <a:xfrm flipH="1">
            <a:off x="8853055" y="5306292"/>
            <a:ext cx="3338945" cy="0"/>
          </a:xfrm>
          <a:prstGeom prst="line">
            <a:avLst/>
          </a:prstGeom>
          <a:ln w="41275">
            <a:solidFill>
              <a:srgbClr val="0070C0"/>
            </a:solidFill>
          </a:ln>
        </p:spPr>
        <p:style>
          <a:lnRef idx="1">
            <a:schemeClr val="dk1"/>
          </a:lnRef>
          <a:fillRef idx="0">
            <a:schemeClr val="dk1"/>
          </a:fillRef>
          <a:effectRef idx="0">
            <a:schemeClr val="dk1"/>
          </a:effectRef>
          <a:fontRef idx="minor">
            <a:schemeClr val="tx1"/>
          </a:fontRef>
        </p:style>
      </p:cxnSp>
      <p:sp>
        <p:nvSpPr>
          <p:cNvPr id="24" name="Rectangle 23">
            <a:extLst>
              <a:ext uri="{FF2B5EF4-FFF2-40B4-BE49-F238E27FC236}">
                <a16:creationId xmlns:a16="http://schemas.microsoft.com/office/drawing/2014/main" id="{2D654EFC-4587-428F-820D-C0107A264932}"/>
              </a:ext>
            </a:extLst>
          </p:cNvPr>
          <p:cNvSpPr/>
          <p:nvPr/>
        </p:nvSpPr>
        <p:spPr>
          <a:xfrm>
            <a:off x="1454805" y="4752294"/>
            <a:ext cx="870751" cy="369332"/>
          </a:xfrm>
          <a:prstGeom prst="rect">
            <a:avLst/>
          </a:prstGeom>
        </p:spPr>
        <p:txBody>
          <a:bodyPr wrap="none">
            <a:spAutoFit/>
          </a:bodyPr>
          <a:lstStyle/>
          <a:p>
            <a:r>
              <a:rPr lang="en-US" dirty="0">
                <a:solidFill>
                  <a:srgbClr val="000000"/>
                </a:solidFill>
                <a:latin typeface="Calibri" panose="020F0502020204030204" pitchFamily="34" charset="0"/>
              </a:rPr>
              <a:t>331 cm</a:t>
            </a:r>
            <a:endParaRPr lang="en-US" dirty="0"/>
          </a:p>
        </p:txBody>
      </p:sp>
      <p:cxnSp>
        <p:nvCxnSpPr>
          <p:cNvPr id="26" name="Straight Connector 25">
            <a:extLst>
              <a:ext uri="{FF2B5EF4-FFF2-40B4-BE49-F238E27FC236}">
                <a16:creationId xmlns:a16="http://schemas.microsoft.com/office/drawing/2014/main" id="{13F6E0E2-DC67-4B03-A093-3CFD11C66921}"/>
              </a:ext>
            </a:extLst>
          </p:cNvPr>
          <p:cNvCxnSpPr>
            <a:cxnSpLocks/>
          </p:cNvCxnSpPr>
          <p:nvPr/>
        </p:nvCxnSpPr>
        <p:spPr>
          <a:xfrm flipH="1">
            <a:off x="-13855" y="5555673"/>
            <a:ext cx="3338947" cy="0"/>
          </a:xfrm>
          <a:prstGeom prst="line">
            <a:avLst/>
          </a:prstGeom>
          <a:ln w="41275">
            <a:solidFill>
              <a:srgbClr val="865B3A"/>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AE49934A-A806-4A03-B220-1AF0607095DF}"/>
              </a:ext>
            </a:extLst>
          </p:cNvPr>
          <p:cNvCxnSpPr>
            <a:cxnSpLocks/>
          </p:cNvCxnSpPr>
          <p:nvPr/>
        </p:nvCxnSpPr>
        <p:spPr>
          <a:xfrm flipH="1">
            <a:off x="8866909" y="6733309"/>
            <a:ext cx="3338947" cy="0"/>
          </a:xfrm>
          <a:prstGeom prst="line">
            <a:avLst/>
          </a:prstGeom>
          <a:ln w="41275">
            <a:solidFill>
              <a:srgbClr val="865B3A"/>
            </a:solidFill>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0D1FD0B0-FD9F-48D2-9B83-1C9553EC7477}"/>
              </a:ext>
            </a:extLst>
          </p:cNvPr>
          <p:cNvSpPr/>
          <p:nvPr/>
        </p:nvSpPr>
        <p:spPr>
          <a:xfrm>
            <a:off x="9013125" y="3313824"/>
            <a:ext cx="870751" cy="369332"/>
          </a:xfrm>
          <a:prstGeom prst="rect">
            <a:avLst/>
          </a:prstGeom>
        </p:spPr>
        <p:txBody>
          <a:bodyPr wrap="none">
            <a:spAutoFit/>
          </a:bodyPr>
          <a:lstStyle/>
          <a:p>
            <a:r>
              <a:rPr lang="en-US" dirty="0">
                <a:solidFill>
                  <a:srgbClr val="000000"/>
                </a:solidFill>
                <a:latin typeface="Calibri" panose="020F0502020204030204" pitchFamily="34" charset="0"/>
              </a:rPr>
              <a:t>266 cm</a:t>
            </a:r>
            <a:endParaRPr lang="en-US" dirty="0"/>
          </a:p>
        </p:txBody>
      </p:sp>
      <p:sp>
        <p:nvSpPr>
          <p:cNvPr id="30" name="Rectangle 29">
            <a:extLst>
              <a:ext uri="{FF2B5EF4-FFF2-40B4-BE49-F238E27FC236}">
                <a16:creationId xmlns:a16="http://schemas.microsoft.com/office/drawing/2014/main" id="{E5CB657C-1818-4D3C-B899-DF1DF9D64DB1}"/>
              </a:ext>
            </a:extLst>
          </p:cNvPr>
          <p:cNvSpPr/>
          <p:nvPr/>
        </p:nvSpPr>
        <p:spPr>
          <a:xfrm>
            <a:off x="9904658" y="4752294"/>
            <a:ext cx="870751" cy="369332"/>
          </a:xfrm>
          <a:prstGeom prst="rect">
            <a:avLst/>
          </a:prstGeom>
        </p:spPr>
        <p:txBody>
          <a:bodyPr wrap="none">
            <a:spAutoFit/>
          </a:bodyPr>
          <a:lstStyle/>
          <a:p>
            <a:r>
              <a:rPr lang="en-US" dirty="0">
                <a:solidFill>
                  <a:srgbClr val="000000"/>
                </a:solidFill>
                <a:latin typeface="Calibri" panose="020F0502020204030204" pitchFamily="34" charset="0"/>
              </a:rPr>
              <a:t>431 cm</a:t>
            </a:r>
            <a:endParaRPr lang="en-US" dirty="0"/>
          </a:p>
        </p:txBody>
      </p:sp>
      <p:sp>
        <p:nvSpPr>
          <p:cNvPr id="31" name="Rectangle 30">
            <a:extLst>
              <a:ext uri="{FF2B5EF4-FFF2-40B4-BE49-F238E27FC236}">
                <a16:creationId xmlns:a16="http://schemas.microsoft.com/office/drawing/2014/main" id="{9A707E82-462E-4882-A8FA-4E72B0CE5C56}"/>
              </a:ext>
            </a:extLst>
          </p:cNvPr>
          <p:cNvSpPr/>
          <p:nvPr/>
        </p:nvSpPr>
        <p:spPr>
          <a:xfrm>
            <a:off x="5667551" y="2509046"/>
            <a:ext cx="729495" cy="369332"/>
          </a:xfrm>
          <a:prstGeom prst="rect">
            <a:avLst/>
          </a:prstGeom>
        </p:spPr>
        <p:txBody>
          <a:bodyPr wrap="none">
            <a:spAutoFit/>
          </a:bodyPr>
          <a:lstStyle/>
          <a:p>
            <a:r>
              <a:rPr lang="en-US" dirty="0">
                <a:solidFill>
                  <a:srgbClr val="000000"/>
                </a:solidFill>
                <a:latin typeface="Calibri" panose="020F0502020204030204" pitchFamily="34" charset="0"/>
              </a:rPr>
              <a:t>Levee</a:t>
            </a:r>
            <a:endParaRPr lang="en-US" dirty="0"/>
          </a:p>
        </p:txBody>
      </p:sp>
      <p:cxnSp>
        <p:nvCxnSpPr>
          <p:cNvPr id="33" name="Straight Arrow Connector 32">
            <a:extLst>
              <a:ext uri="{FF2B5EF4-FFF2-40B4-BE49-F238E27FC236}">
                <a16:creationId xmlns:a16="http://schemas.microsoft.com/office/drawing/2014/main" id="{49E960F6-2811-49FA-83CF-D164B42ADBA9}"/>
              </a:ext>
            </a:extLst>
          </p:cNvPr>
          <p:cNvCxnSpPr>
            <a:cxnSpLocks/>
          </p:cNvCxnSpPr>
          <p:nvPr/>
        </p:nvCxnSpPr>
        <p:spPr>
          <a:xfrm flipV="1">
            <a:off x="2322946" y="2937163"/>
            <a:ext cx="0" cy="252152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A4C5C25-9DF8-476E-A125-BFBDF6B98D65}"/>
              </a:ext>
            </a:extLst>
          </p:cNvPr>
          <p:cNvCxnSpPr>
            <a:cxnSpLocks/>
          </p:cNvCxnSpPr>
          <p:nvPr/>
        </p:nvCxnSpPr>
        <p:spPr>
          <a:xfrm flipV="1">
            <a:off x="3076678" y="2937163"/>
            <a:ext cx="0" cy="8150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5E0FB05-9696-4FC3-8B98-81F947A2C309}"/>
              </a:ext>
            </a:extLst>
          </p:cNvPr>
          <p:cNvCxnSpPr>
            <a:cxnSpLocks/>
          </p:cNvCxnSpPr>
          <p:nvPr/>
        </p:nvCxnSpPr>
        <p:spPr>
          <a:xfrm flipV="1">
            <a:off x="9042851" y="2878378"/>
            <a:ext cx="0" cy="23147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BC621B1-AED5-4F2A-B7E0-796B282A512E}"/>
              </a:ext>
            </a:extLst>
          </p:cNvPr>
          <p:cNvCxnSpPr>
            <a:cxnSpLocks/>
          </p:cNvCxnSpPr>
          <p:nvPr/>
        </p:nvCxnSpPr>
        <p:spPr>
          <a:xfrm flipV="1">
            <a:off x="9883876" y="2878378"/>
            <a:ext cx="0" cy="368867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7930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FCEC1-9190-4219-B7FB-C60C4E6E67F9}"/>
              </a:ext>
            </a:extLst>
          </p:cNvPr>
          <p:cNvSpPr>
            <a:spLocks noGrp="1"/>
          </p:cNvSpPr>
          <p:nvPr>
            <p:ph type="title"/>
          </p:nvPr>
        </p:nvSpPr>
        <p:spPr>
          <a:xfrm>
            <a:off x="648929" y="629266"/>
            <a:ext cx="3651467" cy="1676603"/>
          </a:xfrm>
        </p:spPr>
        <p:txBody>
          <a:bodyPr>
            <a:normAutofit/>
          </a:bodyPr>
          <a:lstStyle/>
          <a:p>
            <a:r>
              <a:rPr lang="en-US"/>
              <a:t>Notch 1</a:t>
            </a:r>
          </a:p>
        </p:txBody>
      </p:sp>
      <p:sp>
        <p:nvSpPr>
          <p:cNvPr id="22" name="Content Placeholder 21">
            <a:extLst>
              <a:ext uri="{FF2B5EF4-FFF2-40B4-BE49-F238E27FC236}">
                <a16:creationId xmlns:a16="http://schemas.microsoft.com/office/drawing/2014/main" id="{ABAE15A9-75AA-4940-BA6A-326E4DCAFBBC}"/>
              </a:ext>
            </a:extLst>
          </p:cNvPr>
          <p:cNvSpPr>
            <a:spLocks noGrp="1"/>
          </p:cNvSpPr>
          <p:nvPr>
            <p:ph idx="1"/>
          </p:nvPr>
        </p:nvSpPr>
        <p:spPr>
          <a:xfrm>
            <a:off x="648931" y="2438400"/>
            <a:ext cx="3651466" cy="3785419"/>
          </a:xfrm>
        </p:spPr>
        <p:txBody>
          <a:bodyPr>
            <a:normAutofit/>
          </a:bodyPr>
          <a:lstStyle/>
          <a:p>
            <a:pPr marL="0" lvl="0" indent="0">
              <a:spcBef>
                <a:spcPts val="0"/>
              </a:spcBef>
              <a:spcAft>
                <a:spcPts val="600"/>
              </a:spcAft>
              <a:buNone/>
            </a:pPr>
            <a:r>
              <a:rPr lang="en-US" sz="1800"/>
              <a:t>Water continuously flows into Bluff Lake from outer channels of the Noxubee River. This notch leads into shallow braided streams within the boundary of Bluff Lake.</a:t>
            </a:r>
          </a:p>
          <a:p>
            <a:pPr marL="0" lvl="0">
              <a:spcBef>
                <a:spcPts val="0"/>
              </a:spcBef>
              <a:spcAft>
                <a:spcPts val="600"/>
              </a:spcAft>
            </a:pPr>
            <a:r>
              <a:rPr lang="en-US" sz="1800"/>
              <a:t>Width at highest point – 34 m</a:t>
            </a:r>
          </a:p>
          <a:p>
            <a:pPr marL="0" lvl="0">
              <a:spcBef>
                <a:spcPts val="0"/>
              </a:spcBef>
              <a:spcAft>
                <a:spcPts val="600"/>
              </a:spcAft>
            </a:pPr>
            <a:r>
              <a:rPr lang="en-US" sz="1800"/>
              <a:t>Width at lowest point – 23 m</a:t>
            </a:r>
          </a:p>
          <a:p>
            <a:pPr marL="0" lvl="0">
              <a:spcBef>
                <a:spcPts val="0"/>
              </a:spcBef>
              <a:spcAft>
                <a:spcPts val="600"/>
              </a:spcAft>
            </a:pPr>
            <a:r>
              <a:rPr lang="en-US" sz="1800"/>
              <a:t>Depth – 1.2 m</a:t>
            </a:r>
          </a:p>
        </p:txBody>
      </p:sp>
      <p:pic>
        <p:nvPicPr>
          <p:cNvPr id="12" name="Picture 11">
            <a:extLst>
              <a:ext uri="{FF2B5EF4-FFF2-40B4-BE49-F238E27FC236}">
                <a16:creationId xmlns:a16="http://schemas.microsoft.com/office/drawing/2014/main" id="{8D6658DF-217A-4B73-8258-C328F8B53CDA}"/>
              </a:ext>
            </a:extLst>
          </p:cNvPr>
          <p:cNvPicPr>
            <a:picLocks noChangeAspect="1"/>
          </p:cNvPicPr>
          <p:nvPr/>
        </p:nvPicPr>
        <p:blipFill rotWithShape="1">
          <a:blip r:embed="rId2">
            <a:extLst>
              <a:ext uri="{28A0092B-C50C-407E-A947-70E740481C1C}">
                <a14:useLocalDpi xmlns:a14="http://schemas.microsoft.com/office/drawing/2010/main" val="0"/>
              </a:ext>
            </a:extLst>
          </a:blip>
          <a:srcRect l="17432" r="16764" b="2"/>
          <a:stretch/>
        </p:blipFill>
        <p:spPr>
          <a:xfrm>
            <a:off x="4731821" y="10"/>
            <a:ext cx="7552944" cy="6857990"/>
          </a:xfrm>
          <a:prstGeom prst="rect">
            <a:avLst/>
          </a:prstGeom>
          <a:effectLst/>
        </p:spPr>
      </p:pic>
      <p:sp>
        <p:nvSpPr>
          <p:cNvPr id="5" name="TextBox 4">
            <a:extLst>
              <a:ext uri="{FF2B5EF4-FFF2-40B4-BE49-F238E27FC236}">
                <a16:creationId xmlns:a16="http://schemas.microsoft.com/office/drawing/2014/main" id="{FC860E01-CA7D-422E-A3A2-182C53CE5591}"/>
              </a:ext>
            </a:extLst>
          </p:cNvPr>
          <p:cNvSpPr txBox="1"/>
          <p:nvPr/>
        </p:nvSpPr>
        <p:spPr>
          <a:xfrm>
            <a:off x="4731027" y="0"/>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6" name="TextBox 5">
            <a:extLst>
              <a:ext uri="{FF2B5EF4-FFF2-40B4-BE49-F238E27FC236}">
                <a16:creationId xmlns:a16="http://schemas.microsoft.com/office/drawing/2014/main" id="{5EB8B96E-2AA3-4C3C-90D1-D348D92F888C}"/>
              </a:ext>
            </a:extLst>
          </p:cNvPr>
          <p:cNvSpPr txBox="1"/>
          <p:nvPr/>
        </p:nvSpPr>
        <p:spPr>
          <a:xfrm>
            <a:off x="10827754" y="0"/>
            <a:ext cx="3776869" cy="400110"/>
          </a:xfrm>
          <a:prstGeom prst="rect">
            <a:avLst/>
          </a:prstGeom>
          <a:noFill/>
        </p:spPr>
        <p:txBody>
          <a:bodyPr wrap="square" rtlCol="0">
            <a:spAutoFit/>
          </a:bodyPr>
          <a:lstStyle/>
          <a:p>
            <a:r>
              <a:rPr lang="en-US" sz="2000" b="1" dirty="0">
                <a:solidFill>
                  <a:schemeClr val="bg1"/>
                </a:solidFill>
              </a:rPr>
              <a:t>Bluff Lake</a:t>
            </a:r>
          </a:p>
        </p:txBody>
      </p:sp>
    </p:spTree>
    <p:extLst>
      <p:ext uri="{BB962C8B-B14F-4D97-AF65-F5344CB8AC3E}">
        <p14:creationId xmlns:p14="http://schemas.microsoft.com/office/powerpoint/2010/main" val="54574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0C437-8C08-4BA0-BEA9-1B8966382602}"/>
              </a:ext>
            </a:extLst>
          </p:cNvPr>
          <p:cNvSpPr>
            <a:spLocks noGrp="1"/>
          </p:cNvSpPr>
          <p:nvPr>
            <p:ph type="title"/>
          </p:nvPr>
        </p:nvSpPr>
        <p:spPr/>
        <p:txBody>
          <a:bodyPr/>
          <a:lstStyle/>
          <a:p>
            <a:r>
              <a:rPr lang="en-US" dirty="0"/>
              <a:t>Notch 1</a:t>
            </a:r>
          </a:p>
        </p:txBody>
      </p:sp>
      <p:pic>
        <p:nvPicPr>
          <p:cNvPr id="5" name="Picture 4">
            <a:extLst>
              <a:ext uri="{FF2B5EF4-FFF2-40B4-BE49-F238E27FC236}">
                <a16:creationId xmlns:a16="http://schemas.microsoft.com/office/drawing/2014/main" id="{E6ACD6D8-A6B9-46D9-8E59-5B866203BBB6}"/>
              </a:ext>
            </a:extLst>
          </p:cNvPr>
          <p:cNvPicPr>
            <a:picLocks noChangeAspect="1"/>
          </p:cNvPicPr>
          <p:nvPr/>
        </p:nvPicPr>
        <p:blipFill>
          <a:blip r:embed="rId2"/>
          <a:stretch>
            <a:fillRect/>
          </a:stretch>
        </p:blipFill>
        <p:spPr>
          <a:xfrm>
            <a:off x="6095999" y="2293257"/>
            <a:ext cx="6096001" cy="4636721"/>
          </a:xfrm>
          <a:prstGeom prst="rect">
            <a:avLst/>
          </a:prstGeom>
        </p:spPr>
      </p:pic>
      <p:pic>
        <p:nvPicPr>
          <p:cNvPr id="6" name="Content Placeholder 3">
            <a:extLst>
              <a:ext uri="{FF2B5EF4-FFF2-40B4-BE49-F238E27FC236}">
                <a16:creationId xmlns:a16="http://schemas.microsoft.com/office/drawing/2014/main" id="{D18A7F37-0035-4477-B191-697D487E7D03}"/>
              </a:ext>
            </a:extLst>
          </p:cNvPr>
          <p:cNvPicPr>
            <a:picLocks noGrp="1"/>
          </p:cNvPicPr>
          <p:nvPr>
            <p:ph idx="1"/>
          </p:nvPr>
        </p:nvPicPr>
        <p:blipFill rotWithShape="1">
          <a:blip r:embed="rId3"/>
          <a:srcRect l="12040" t="-365" r="12839" b="-20"/>
          <a:stretch/>
        </p:blipFill>
        <p:spPr>
          <a:xfrm>
            <a:off x="1" y="2293257"/>
            <a:ext cx="6096000" cy="4564743"/>
          </a:xfrm>
          <a:prstGeom prst="rect">
            <a:avLst/>
          </a:prstGeom>
        </p:spPr>
      </p:pic>
      <p:sp>
        <p:nvSpPr>
          <p:cNvPr id="7" name="Rectangle 6">
            <a:extLst>
              <a:ext uri="{FF2B5EF4-FFF2-40B4-BE49-F238E27FC236}">
                <a16:creationId xmlns:a16="http://schemas.microsoft.com/office/drawing/2014/main" id="{E3E1912F-E78D-4497-BBB2-FD387C437F9B}"/>
              </a:ext>
            </a:extLst>
          </p:cNvPr>
          <p:cNvSpPr/>
          <p:nvPr/>
        </p:nvSpPr>
        <p:spPr>
          <a:xfrm>
            <a:off x="52896" y="1600759"/>
            <a:ext cx="2684774" cy="646331"/>
          </a:xfrm>
          <a:prstGeom prst="rect">
            <a:avLst/>
          </a:prstGeom>
        </p:spPr>
        <p:txBody>
          <a:bodyPr wrap="none">
            <a:spAutoFit/>
          </a:bodyPr>
          <a:lstStyle/>
          <a:p>
            <a:r>
              <a:rPr lang="en-US" dirty="0"/>
              <a:t>Lake Elevation: </a:t>
            </a:r>
            <a:r>
              <a:rPr lang="en-US" dirty="0">
                <a:solidFill>
                  <a:srgbClr val="000000"/>
                </a:solidFill>
                <a:latin typeface="Calibri" panose="020F0502020204030204" pitchFamily="34" charset="0"/>
              </a:rPr>
              <a:t>69.786</a:t>
            </a:r>
          </a:p>
          <a:p>
            <a:r>
              <a:rPr lang="en-US" dirty="0"/>
              <a:t> Noxubee Discharge: 9,950</a:t>
            </a:r>
          </a:p>
        </p:txBody>
      </p:sp>
      <p:sp>
        <p:nvSpPr>
          <p:cNvPr id="8" name="Rectangle 7">
            <a:extLst>
              <a:ext uri="{FF2B5EF4-FFF2-40B4-BE49-F238E27FC236}">
                <a16:creationId xmlns:a16="http://schemas.microsoft.com/office/drawing/2014/main" id="{2FC51F98-23A9-48E2-9985-B367B44156A5}"/>
              </a:ext>
            </a:extLst>
          </p:cNvPr>
          <p:cNvSpPr/>
          <p:nvPr/>
        </p:nvSpPr>
        <p:spPr>
          <a:xfrm>
            <a:off x="6095999" y="1599557"/>
            <a:ext cx="2548518" cy="646331"/>
          </a:xfrm>
          <a:prstGeom prst="rect">
            <a:avLst/>
          </a:prstGeom>
        </p:spPr>
        <p:txBody>
          <a:bodyPr wrap="none">
            <a:spAutoFit/>
          </a:bodyPr>
          <a:lstStyle/>
          <a:p>
            <a:r>
              <a:rPr lang="en-US" dirty="0"/>
              <a:t>Lake Elevation: </a:t>
            </a:r>
            <a:r>
              <a:rPr lang="en-US" dirty="0">
                <a:solidFill>
                  <a:srgbClr val="000000"/>
                </a:solidFill>
                <a:latin typeface="Calibri" panose="020F0502020204030204" pitchFamily="34" charset="0"/>
              </a:rPr>
              <a:t>69.253</a:t>
            </a:r>
          </a:p>
          <a:p>
            <a:r>
              <a:rPr lang="en-US" dirty="0"/>
              <a:t>Noxubee Discharge: 418</a:t>
            </a:r>
          </a:p>
        </p:txBody>
      </p:sp>
      <p:sp>
        <p:nvSpPr>
          <p:cNvPr id="9" name="TextBox 8">
            <a:extLst>
              <a:ext uri="{FF2B5EF4-FFF2-40B4-BE49-F238E27FC236}">
                <a16:creationId xmlns:a16="http://schemas.microsoft.com/office/drawing/2014/main" id="{8D9D6A7F-20F2-4D38-9B2D-7CEBD529E1A3}"/>
              </a:ext>
            </a:extLst>
          </p:cNvPr>
          <p:cNvSpPr txBox="1"/>
          <p:nvPr/>
        </p:nvSpPr>
        <p:spPr>
          <a:xfrm>
            <a:off x="0" y="2293257"/>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10" name="TextBox 9">
            <a:extLst>
              <a:ext uri="{FF2B5EF4-FFF2-40B4-BE49-F238E27FC236}">
                <a16:creationId xmlns:a16="http://schemas.microsoft.com/office/drawing/2014/main" id="{B1BAC15E-230A-4C8E-8330-1C370B4ADE27}"/>
              </a:ext>
            </a:extLst>
          </p:cNvPr>
          <p:cNvSpPr txBox="1"/>
          <p:nvPr/>
        </p:nvSpPr>
        <p:spPr>
          <a:xfrm>
            <a:off x="6042990" y="2293257"/>
            <a:ext cx="3776869" cy="400110"/>
          </a:xfrm>
          <a:prstGeom prst="rect">
            <a:avLst/>
          </a:prstGeom>
          <a:noFill/>
        </p:spPr>
        <p:txBody>
          <a:bodyPr wrap="square" rtlCol="0">
            <a:spAutoFit/>
          </a:bodyPr>
          <a:lstStyle/>
          <a:p>
            <a:r>
              <a:rPr lang="en-US" sz="2000" b="1" dirty="0">
                <a:solidFill>
                  <a:schemeClr val="bg1"/>
                </a:solidFill>
              </a:rPr>
              <a:t>Noxubee River</a:t>
            </a:r>
          </a:p>
        </p:txBody>
      </p:sp>
    </p:spTree>
    <p:extLst>
      <p:ext uri="{BB962C8B-B14F-4D97-AF65-F5344CB8AC3E}">
        <p14:creationId xmlns:p14="http://schemas.microsoft.com/office/powerpoint/2010/main" val="1678762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3" name="Chart 2">
            <a:extLst>
              <a:ext uri="{FF2B5EF4-FFF2-40B4-BE49-F238E27FC236}">
                <a16:creationId xmlns:a16="http://schemas.microsoft.com/office/drawing/2014/main" id="{826AEAA5-A1D0-43B9-8BE5-BD97C0C9FC5E}"/>
              </a:ext>
            </a:extLst>
          </p:cNvPr>
          <p:cNvGraphicFramePr>
            <a:graphicFrameLocks/>
          </p:cNvGraphicFramePr>
          <p:nvPr>
            <p:extLst>
              <p:ext uri="{D42A27DB-BD31-4B8C-83A1-F6EECF244321}">
                <p14:modId xmlns:p14="http://schemas.microsoft.com/office/powerpoint/2010/main" val="3983761223"/>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83474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ath with trees on the side of a dirt road&#10;&#10;Description automatically generated">
            <a:extLst>
              <a:ext uri="{FF2B5EF4-FFF2-40B4-BE49-F238E27FC236}">
                <a16:creationId xmlns:a16="http://schemas.microsoft.com/office/drawing/2014/main" id="{53F349DF-F1D1-4F6D-A270-3996969706D4}"/>
              </a:ext>
            </a:extLst>
          </p:cNvPr>
          <p:cNvPicPr>
            <a:picLocks noChangeAspect="1"/>
          </p:cNvPicPr>
          <p:nvPr/>
        </p:nvPicPr>
        <p:blipFill rotWithShape="1">
          <a:blip r:embed="rId2">
            <a:extLst>
              <a:ext uri="{28A0092B-C50C-407E-A947-70E740481C1C}">
                <a14:useLocalDpi xmlns:a14="http://schemas.microsoft.com/office/drawing/2010/main" val="0"/>
              </a:ext>
            </a:extLst>
          </a:blip>
          <a:srcRect l="9091" b="14057"/>
          <a:stretch/>
        </p:blipFill>
        <p:spPr>
          <a:xfrm>
            <a:off x="20" y="-200993"/>
            <a:ext cx="12191980" cy="6857990"/>
          </a:xfrm>
          <a:prstGeom prst="rect">
            <a:avLst/>
          </a:prstGeom>
        </p:spPr>
      </p:pic>
      <p:sp>
        <p:nvSpPr>
          <p:cNvPr id="22" name="Rectangle 21">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49206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4D752-EC8F-4265-BDCF-4F18F623FBA1}"/>
              </a:ext>
            </a:extLst>
          </p:cNvPr>
          <p:cNvSpPr>
            <a:spLocks noGrp="1"/>
          </p:cNvSpPr>
          <p:nvPr>
            <p:ph type="title"/>
          </p:nvPr>
        </p:nvSpPr>
        <p:spPr>
          <a:xfrm>
            <a:off x="7749985" y="640263"/>
            <a:ext cx="3759240" cy="1344975"/>
          </a:xfrm>
        </p:spPr>
        <p:txBody>
          <a:bodyPr>
            <a:normAutofit/>
          </a:bodyPr>
          <a:lstStyle/>
          <a:p>
            <a:r>
              <a:rPr lang="en-US" sz="4000" u="sng" dirty="0"/>
              <a:t>Notch 2</a:t>
            </a:r>
            <a:br>
              <a:rPr lang="en-US" sz="4000" u="sng" dirty="0"/>
            </a:br>
            <a:endParaRPr lang="en-US" sz="4000" u="sng" dirty="0"/>
          </a:p>
        </p:txBody>
      </p:sp>
      <p:sp>
        <p:nvSpPr>
          <p:cNvPr id="9" name="Content Placeholder 8">
            <a:extLst>
              <a:ext uri="{FF2B5EF4-FFF2-40B4-BE49-F238E27FC236}">
                <a16:creationId xmlns:a16="http://schemas.microsoft.com/office/drawing/2014/main" id="{BB5B4C05-5A4E-4BE1-AAA6-EE5B55D9B7B6}"/>
              </a:ext>
            </a:extLst>
          </p:cNvPr>
          <p:cNvSpPr>
            <a:spLocks noGrp="1"/>
          </p:cNvSpPr>
          <p:nvPr>
            <p:ph idx="1"/>
          </p:nvPr>
        </p:nvSpPr>
        <p:spPr>
          <a:xfrm>
            <a:off x="7749290" y="1445342"/>
            <a:ext cx="3764826" cy="4449431"/>
          </a:xfrm>
        </p:spPr>
        <p:txBody>
          <a:bodyPr>
            <a:normAutofit/>
          </a:bodyPr>
          <a:lstStyle/>
          <a:p>
            <a:pPr marL="0" lvl="0" indent="0">
              <a:spcBef>
                <a:spcPts val="0"/>
              </a:spcBef>
              <a:spcAft>
                <a:spcPts val="600"/>
              </a:spcAft>
              <a:buNone/>
            </a:pPr>
            <a:r>
              <a:rPr lang="en-US" sz="1800" dirty="0"/>
              <a:t>Water levels rise faster on the Noxubee River side causing water to initially flow into Bluff Lake. As lake volume increases and Noxubee River flooding subsides water begins flowing out of Bluff Lake.</a:t>
            </a:r>
          </a:p>
          <a:p>
            <a:pPr marL="0" lvl="0">
              <a:spcBef>
                <a:spcPts val="0"/>
              </a:spcBef>
              <a:spcAft>
                <a:spcPts val="600"/>
              </a:spcAft>
            </a:pPr>
            <a:r>
              <a:rPr lang="en-US" sz="1800" dirty="0"/>
              <a:t>Width at highest point – 50 m</a:t>
            </a:r>
          </a:p>
          <a:p>
            <a:pPr marL="0" lvl="0">
              <a:spcBef>
                <a:spcPts val="0"/>
              </a:spcBef>
              <a:spcAft>
                <a:spcPts val="600"/>
              </a:spcAft>
            </a:pPr>
            <a:r>
              <a:rPr lang="en-US" sz="1800" dirty="0"/>
              <a:t>Width at lowest point – 35.6 m</a:t>
            </a:r>
          </a:p>
          <a:p>
            <a:pPr marL="0" lvl="0">
              <a:spcBef>
                <a:spcPts val="0"/>
              </a:spcBef>
              <a:spcAft>
                <a:spcPts val="600"/>
              </a:spcAft>
            </a:pPr>
            <a:r>
              <a:rPr lang="en-US" sz="1800" dirty="0"/>
              <a:t>Depth – 1 m</a:t>
            </a:r>
          </a:p>
          <a:p>
            <a:endParaRPr lang="en-US" sz="1800" dirty="0"/>
          </a:p>
        </p:txBody>
      </p:sp>
      <p:sp>
        <p:nvSpPr>
          <p:cNvPr id="6" name="TextBox 5">
            <a:extLst>
              <a:ext uri="{FF2B5EF4-FFF2-40B4-BE49-F238E27FC236}">
                <a16:creationId xmlns:a16="http://schemas.microsoft.com/office/drawing/2014/main" id="{DC3D2300-3461-44AF-A405-BF06D3E7F48B}"/>
              </a:ext>
            </a:extLst>
          </p:cNvPr>
          <p:cNvSpPr txBox="1"/>
          <p:nvPr/>
        </p:nvSpPr>
        <p:spPr>
          <a:xfrm>
            <a:off x="10303545" y="-162386"/>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7" name="TextBox 6">
            <a:extLst>
              <a:ext uri="{FF2B5EF4-FFF2-40B4-BE49-F238E27FC236}">
                <a16:creationId xmlns:a16="http://schemas.microsoft.com/office/drawing/2014/main" id="{44A36C8E-81EC-4E8F-81AA-1441D621B867}"/>
              </a:ext>
            </a:extLst>
          </p:cNvPr>
          <p:cNvSpPr txBox="1"/>
          <p:nvPr/>
        </p:nvSpPr>
        <p:spPr>
          <a:xfrm>
            <a:off x="0" y="-162386"/>
            <a:ext cx="3776869" cy="400110"/>
          </a:xfrm>
          <a:prstGeom prst="rect">
            <a:avLst/>
          </a:prstGeom>
          <a:noFill/>
        </p:spPr>
        <p:txBody>
          <a:bodyPr wrap="square" rtlCol="0">
            <a:spAutoFit/>
          </a:bodyPr>
          <a:lstStyle/>
          <a:p>
            <a:r>
              <a:rPr lang="en-US" sz="2000" b="1" dirty="0">
                <a:solidFill>
                  <a:schemeClr val="bg1"/>
                </a:solidFill>
              </a:rPr>
              <a:t>Bluff Lake </a:t>
            </a:r>
          </a:p>
        </p:txBody>
      </p:sp>
    </p:spTree>
    <p:extLst>
      <p:ext uri="{BB962C8B-B14F-4D97-AF65-F5344CB8AC3E}">
        <p14:creationId xmlns:p14="http://schemas.microsoft.com/office/powerpoint/2010/main" val="30052111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CC1DF-EDF5-4275-814D-6C26FCE920BB}"/>
              </a:ext>
            </a:extLst>
          </p:cNvPr>
          <p:cNvSpPr>
            <a:spLocks noGrp="1"/>
          </p:cNvSpPr>
          <p:nvPr>
            <p:ph type="title"/>
          </p:nvPr>
        </p:nvSpPr>
        <p:spPr/>
        <p:txBody>
          <a:bodyPr/>
          <a:lstStyle/>
          <a:p>
            <a:r>
              <a:rPr lang="en-US" dirty="0"/>
              <a:t>Notch 2</a:t>
            </a:r>
          </a:p>
        </p:txBody>
      </p:sp>
      <p:pic>
        <p:nvPicPr>
          <p:cNvPr id="7" name="Picture 6">
            <a:extLst>
              <a:ext uri="{FF2B5EF4-FFF2-40B4-BE49-F238E27FC236}">
                <a16:creationId xmlns:a16="http://schemas.microsoft.com/office/drawing/2014/main" id="{5EE6F3CA-2FF6-4CA9-8D7B-E44E9ED2325A}"/>
              </a:ext>
            </a:extLst>
          </p:cNvPr>
          <p:cNvPicPr/>
          <p:nvPr/>
        </p:nvPicPr>
        <p:blipFill rotWithShape="1">
          <a:blip r:embed="rId2"/>
          <a:srcRect l="12447" r="12507"/>
          <a:stretch/>
        </p:blipFill>
        <p:spPr>
          <a:xfrm>
            <a:off x="0" y="3759200"/>
            <a:ext cx="3831771" cy="3103789"/>
          </a:xfrm>
          <a:prstGeom prst="rect">
            <a:avLst/>
          </a:prstGeom>
        </p:spPr>
      </p:pic>
      <p:pic>
        <p:nvPicPr>
          <p:cNvPr id="8" name="Picture 7">
            <a:extLst>
              <a:ext uri="{FF2B5EF4-FFF2-40B4-BE49-F238E27FC236}">
                <a16:creationId xmlns:a16="http://schemas.microsoft.com/office/drawing/2014/main" id="{E4F8A023-1FDE-4611-B996-0A03E53EAC56}"/>
              </a:ext>
            </a:extLst>
          </p:cNvPr>
          <p:cNvPicPr>
            <a:picLocks noChangeAspect="1"/>
          </p:cNvPicPr>
          <p:nvPr/>
        </p:nvPicPr>
        <p:blipFill>
          <a:blip r:embed="rId3"/>
          <a:stretch>
            <a:fillRect/>
          </a:stretch>
        </p:blipFill>
        <p:spPr>
          <a:xfrm rot="10800000" flipV="1">
            <a:off x="3831771" y="3759200"/>
            <a:ext cx="4128091" cy="3103789"/>
          </a:xfrm>
          <a:prstGeom prst="rect">
            <a:avLst/>
          </a:prstGeom>
        </p:spPr>
      </p:pic>
      <p:pic>
        <p:nvPicPr>
          <p:cNvPr id="9" name="Picture 8">
            <a:extLst>
              <a:ext uri="{FF2B5EF4-FFF2-40B4-BE49-F238E27FC236}">
                <a16:creationId xmlns:a16="http://schemas.microsoft.com/office/drawing/2014/main" id="{52375A13-D10D-43A7-9992-79AD6143CCA9}"/>
              </a:ext>
            </a:extLst>
          </p:cNvPr>
          <p:cNvPicPr>
            <a:picLocks noChangeAspect="1"/>
          </p:cNvPicPr>
          <p:nvPr/>
        </p:nvPicPr>
        <p:blipFill>
          <a:blip r:embed="rId4"/>
          <a:stretch>
            <a:fillRect/>
          </a:stretch>
        </p:blipFill>
        <p:spPr>
          <a:xfrm>
            <a:off x="7959862" y="3754210"/>
            <a:ext cx="4232138" cy="3103790"/>
          </a:xfrm>
          <a:prstGeom prst="rect">
            <a:avLst/>
          </a:prstGeom>
        </p:spPr>
      </p:pic>
      <p:sp>
        <p:nvSpPr>
          <p:cNvPr id="10" name="Rectangle 9">
            <a:extLst>
              <a:ext uri="{FF2B5EF4-FFF2-40B4-BE49-F238E27FC236}">
                <a16:creationId xmlns:a16="http://schemas.microsoft.com/office/drawing/2014/main" id="{56526E59-31CA-40C1-8BFD-303C046F3F16}"/>
              </a:ext>
            </a:extLst>
          </p:cNvPr>
          <p:cNvSpPr/>
          <p:nvPr/>
        </p:nvSpPr>
        <p:spPr>
          <a:xfrm>
            <a:off x="3845021" y="2830880"/>
            <a:ext cx="2631874" cy="1200329"/>
          </a:xfrm>
          <a:prstGeom prst="rect">
            <a:avLst/>
          </a:prstGeom>
        </p:spPr>
        <p:txBody>
          <a:bodyPr wrap="none">
            <a:spAutoFit/>
          </a:bodyPr>
          <a:lstStyle/>
          <a:p>
            <a:r>
              <a:rPr lang="en-US" dirty="0"/>
              <a:t>Change in flow direction</a:t>
            </a:r>
          </a:p>
          <a:p>
            <a:r>
              <a:rPr lang="en-US" dirty="0"/>
              <a:t>Lake Elevation: 69.758</a:t>
            </a:r>
          </a:p>
          <a:p>
            <a:r>
              <a:rPr lang="en-US" dirty="0"/>
              <a:t>Noxubee Discharge: 4,220</a:t>
            </a:r>
          </a:p>
          <a:p>
            <a:r>
              <a:rPr lang="en-US" dirty="0"/>
              <a:t> </a:t>
            </a:r>
          </a:p>
        </p:txBody>
      </p:sp>
      <p:sp>
        <p:nvSpPr>
          <p:cNvPr id="11" name="Rectangle 10">
            <a:extLst>
              <a:ext uri="{FF2B5EF4-FFF2-40B4-BE49-F238E27FC236}">
                <a16:creationId xmlns:a16="http://schemas.microsoft.com/office/drawing/2014/main" id="{689E5B42-CD31-4059-BD7B-14855E7E1891}"/>
              </a:ext>
            </a:extLst>
          </p:cNvPr>
          <p:cNvSpPr/>
          <p:nvPr/>
        </p:nvSpPr>
        <p:spPr>
          <a:xfrm>
            <a:off x="7959862" y="2825890"/>
            <a:ext cx="2748894" cy="1200329"/>
          </a:xfrm>
          <a:prstGeom prst="rect">
            <a:avLst/>
          </a:prstGeom>
        </p:spPr>
        <p:txBody>
          <a:bodyPr wrap="none">
            <a:spAutoFit/>
          </a:bodyPr>
          <a:lstStyle/>
          <a:p>
            <a:r>
              <a:rPr lang="en-US" dirty="0"/>
              <a:t>Disconnection</a:t>
            </a:r>
          </a:p>
          <a:p>
            <a:r>
              <a:rPr lang="en-US" dirty="0"/>
              <a:t>Lake Elevation: 69.302</a:t>
            </a:r>
          </a:p>
          <a:p>
            <a:r>
              <a:rPr lang="en-US" dirty="0"/>
              <a:t>Noxubee Discharge: 13,500</a:t>
            </a:r>
          </a:p>
          <a:p>
            <a:r>
              <a:rPr lang="en-US" dirty="0"/>
              <a:t> </a:t>
            </a:r>
          </a:p>
        </p:txBody>
      </p:sp>
      <p:sp>
        <p:nvSpPr>
          <p:cNvPr id="12" name="Rectangle 11">
            <a:extLst>
              <a:ext uri="{FF2B5EF4-FFF2-40B4-BE49-F238E27FC236}">
                <a16:creationId xmlns:a16="http://schemas.microsoft.com/office/drawing/2014/main" id="{D00B9325-724C-4605-9EF6-A47B643603C1}"/>
              </a:ext>
            </a:extLst>
          </p:cNvPr>
          <p:cNvSpPr/>
          <p:nvPr/>
        </p:nvSpPr>
        <p:spPr>
          <a:xfrm>
            <a:off x="0" y="2830880"/>
            <a:ext cx="2631874" cy="923330"/>
          </a:xfrm>
          <a:prstGeom prst="rect">
            <a:avLst/>
          </a:prstGeom>
        </p:spPr>
        <p:txBody>
          <a:bodyPr wrap="none">
            <a:spAutoFit/>
          </a:bodyPr>
          <a:lstStyle/>
          <a:p>
            <a:r>
              <a:rPr lang="en-US" dirty="0"/>
              <a:t>First Connection</a:t>
            </a:r>
          </a:p>
          <a:p>
            <a:r>
              <a:rPr lang="en-US" dirty="0"/>
              <a:t>Lake Elevation: </a:t>
            </a:r>
            <a:r>
              <a:rPr lang="en-US" dirty="0">
                <a:solidFill>
                  <a:srgbClr val="000000"/>
                </a:solidFill>
                <a:latin typeface="Calibri" panose="020F0502020204030204" pitchFamily="34" charset="0"/>
              </a:rPr>
              <a:t>68.978</a:t>
            </a:r>
            <a:r>
              <a:rPr lang="en-US" dirty="0"/>
              <a:t> </a:t>
            </a:r>
          </a:p>
          <a:p>
            <a:r>
              <a:rPr lang="en-US" dirty="0"/>
              <a:t>Noxubee Discharge: 3,650</a:t>
            </a:r>
          </a:p>
        </p:txBody>
      </p:sp>
      <p:sp>
        <p:nvSpPr>
          <p:cNvPr id="13" name="TextBox 12">
            <a:extLst>
              <a:ext uri="{FF2B5EF4-FFF2-40B4-BE49-F238E27FC236}">
                <a16:creationId xmlns:a16="http://schemas.microsoft.com/office/drawing/2014/main" id="{A179077E-A32F-4186-B761-D6F60AB604DC}"/>
              </a:ext>
            </a:extLst>
          </p:cNvPr>
          <p:cNvSpPr txBox="1"/>
          <p:nvPr/>
        </p:nvSpPr>
        <p:spPr>
          <a:xfrm>
            <a:off x="-86158" y="4720585"/>
            <a:ext cx="3776869" cy="400110"/>
          </a:xfrm>
          <a:prstGeom prst="rect">
            <a:avLst/>
          </a:prstGeom>
          <a:noFill/>
        </p:spPr>
        <p:txBody>
          <a:bodyPr wrap="square" rtlCol="0">
            <a:spAutoFit/>
          </a:bodyPr>
          <a:lstStyle/>
          <a:p>
            <a:r>
              <a:rPr lang="en-US" sz="2000" b="1" dirty="0">
                <a:solidFill>
                  <a:schemeClr val="bg1"/>
                </a:solidFill>
              </a:rPr>
              <a:t>Bluff Lake</a:t>
            </a:r>
          </a:p>
        </p:txBody>
      </p:sp>
      <p:sp>
        <p:nvSpPr>
          <p:cNvPr id="14" name="TextBox 13">
            <a:extLst>
              <a:ext uri="{FF2B5EF4-FFF2-40B4-BE49-F238E27FC236}">
                <a16:creationId xmlns:a16="http://schemas.microsoft.com/office/drawing/2014/main" id="{E147B30B-A5F6-47AF-81CA-59B0AD65A418}"/>
              </a:ext>
            </a:extLst>
          </p:cNvPr>
          <p:cNvSpPr txBox="1"/>
          <p:nvPr/>
        </p:nvSpPr>
        <p:spPr>
          <a:xfrm>
            <a:off x="-86158" y="6326177"/>
            <a:ext cx="3776869" cy="400110"/>
          </a:xfrm>
          <a:prstGeom prst="rect">
            <a:avLst/>
          </a:prstGeom>
          <a:noFill/>
        </p:spPr>
        <p:txBody>
          <a:bodyPr wrap="square" rtlCol="0">
            <a:spAutoFit/>
          </a:bodyPr>
          <a:lstStyle/>
          <a:p>
            <a:r>
              <a:rPr lang="en-US" sz="2000" b="1" dirty="0">
                <a:solidFill>
                  <a:schemeClr val="bg1"/>
                </a:solidFill>
              </a:rPr>
              <a:t>Noxubee River</a:t>
            </a:r>
          </a:p>
        </p:txBody>
      </p:sp>
    </p:spTree>
    <p:extLst>
      <p:ext uri="{BB962C8B-B14F-4D97-AF65-F5344CB8AC3E}">
        <p14:creationId xmlns:p14="http://schemas.microsoft.com/office/powerpoint/2010/main" val="2725079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4701BA94-E511-493B-8272-CBCD125C5319}"/>
              </a:ext>
            </a:extLst>
          </p:cNvPr>
          <p:cNvGraphicFramePr>
            <a:graphicFrameLocks/>
          </p:cNvGraphicFramePr>
          <p:nvPr>
            <p:extLst>
              <p:ext uri="{D42A27DB-BD31-4B8C-83A1-F6EECF244321}">
                <p14:modId xmlns:p14="http://schemas.microsoft.com/office/powerpoint/2010/main" val="1500685703"/>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70451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764FB9-F192-448D-9031-A1028601FA65}"/>
              </a:ext>
            </a:extLst>
          </p:cNvPr>
          <p:cNvPicPr>
            <a:picLocks noChangeAspect="1"/>
          </p:cNvPicPr>
          <p:nvPr/>
        </p:nvPicPr>
        <p:blipFill rotWithShape="1">
          <a:blip r:embed="rId2"/>
          <a:srcRect t="11993" b="11993"/>
          <a:stretch/>
        </p:blipFill>
        <p:spPr>
          <a:xfrm>
            <a:off x="20" y="-16606"/>
            <a:ext cx="12191980" cy="6857990"/>
          </a:xfrm>
          <a:prstGeom prst="rect">
            <a:avLst/>
          </a:prstGeom>
        </p:spPr>
      </p:pic>
      <p:cxnSp>
        <p:nvCxnSpPr>
          <p:cNvPr id="17" name="Straight Arrow Connector 16">
            <a:extLst>
              <a:ext uri="{FF2B5EF4-FFF2-40B4-BE49-F238E27FC236}">
                <a16:creationId xmlns:a16="http://schemas.microsoft.com/office/drawing/2014/main" id="{4849825E-5FB8-48E3-B3BD-C3849D129F51}"/>
              </a:ext>
            </a:extLst>
          </p:cNvPr>
          <p:cNvCxnSpPr>
            <a:cxnSpLocks/>
          </p:cNvCxnSpPr>
          <p:nvPr/>
        </p:nvCxnSpPr>
        <p:spPr>
          <a:xfrm flipV="1">
            <a:off x="4494178" y="3112851"/>
            <a:ext cx="564205" cy="694873"/>
          </a:xfrm>
          <a:prstGeom prst="straightConnector1">
            <a:avLst/>
          </a:prstGeom>
          <a:ln w="111125">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20">
            <a:extLst>
              <a:ext uri="{FF2B5EF4-FFF2-40B4-BE49-F238E27FC236}">
                <a16:creationId xmlns:a16="http://schemas.microsoft.com/office/drawing/2014/main" id="{D53FF3CB-C0F1-4AA6-95E1-792FF9846662}"/>
              </a:ext>
            </a:extLst>
          </p:cNvPr>
          <p:cNvCxnSpPr>
            <a:cxnSpLocks/>
          </p:cNvCxnSpPr>
          <p:nvPr/>
        </p:nvCxnSpPr>
        <p:spPr>
          <a:xfrm>
            <a:off x="9393676" y="5166354"/>
            <a:ext cx="625813" cy="436778"/>
          </a:xfrm>
          <a:prstGeom prst="straightConnector1">
            <a:avLst/>
          </a:prstGeom>
          <a:ln w="111125">
            <a:solidFill>
              <a:schemeClr val="accent4"/>
            </a:solidFill>
            <a:tailEnd type="triangle"/>
          </a:ln>
        </p:spPr>
        <p:style>
          <a:lnRef idx="3">
            <a:schemeClr val="accent1"/>
          </a:lnRef>
          <a:fillRef idx="0">
            <a:schemeClr val="accent1"/>
          </a:fillRef>
          <a:effectRef idx="2">
            <a:schemeClr val="accent1"/>
          </a:effectRef>
          <a:fontRef idx="minor">
            <a:schemeClr val="tx1"/>
          </a:fontRef>
        </p:style>
      </p:cxnSp>
      <p:cxnSp>
        <p:nvCxnSpPr>
          <p:cNvPr id="23" name="Straight Arrow Connector 22">
            <a:extLst>
              <a:ext uri="{FF2B5EF4-FFF2-40B4-BE49-F238E27FC236}">
                <a16:creationId xmlns:a16="http://schemas.microsoft.com/office/drawing/2014/main" id="{541DCD34-437E-4F13-92EB-3CBCA361E58B}"/>
              </a:ext>
            </a:extLst>
          </p:cNvPr>
          <p:cNvCxnSpPr>
            <a:cxnSpLocks/>
          </p:cNvCxnSpPr>
          <p:nvPr/>
        </p:nvCxnSpPr>
        <p:spPr>
          <a:xfrm>
            <a:off x="9203176" y="5384743"/>
            <a:ext cx="625813" cy="436778"/>
          </a:xfrm>
          <a:prstGeom prst="straightConnector1">
            <a:avLst/>
          </a:prstGeom>
          <a:ln w="111125">
            <a:solidFill>
              <a:schemeClr val="accent4"/>
            </a:solidFill>
            <a:prstDash val="sysDot"/>
            <a:tailEnd type="triangle"/>
          </a:ln>
        </p:spPr>
        <p:style>
          <a:lnRef idx="3">
            <a:schemeClr val="accent1"/>
          </a:lnRef>
          <a:fillRef idx="0">
            <a:schemeClr val="accent1"/>
          </a:fillRef>
          <a:effectRef idx="2">
            <a:schemeClr val="accent1"/>
          </a:effectRef>
          <a:fontRef idx="minor">
            <a:schemeClr val="tx1"/>
          </a:fontRef>
        </p:style>
      </p:cxnSp>
      <p:cxnSp>
        <p:nvCxnSpPr>
          <p:cNvPr id="25" name="Straight Arrow Connector 24">
            <a:extLst>
              <a:ext uri="{FF2B5EF4-FFF2-40B4-BE49-F238E27FC236}">
                <a16:creationId xmlns:a16="http://schemas.microsoft.com/office/drawing/2014/main" id="{E67CF7F2-3AEE-429C-B41E-D8C41C7660CE}"/>
              </a:ext>
            </a:extLst>
          </p:cNvPr>
          <p:cNvCxnSpPr>
            <a:cxnSpLocks/>
          </p:cNvCxnSpPr>
          <p:nvPr/>
        </p:nvCxnSpPr>
        <p:spPr>
          <a:xfrm>
            <a:off x="4006173" y="2738996"/>
            <a:ext cx="693908" cy="526150"/>
          </a:xfrm>
          <a:prstGeom prst="straightConnector1">
            <a:avLst/>
          </a:prstGeom>
          <a:ln w="111125">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4AC53AD3-034E-4960-AD4D-C27D5B531C7B}"/>
              </a:ext>
            </a:extLst>
          </p:cNvPr>
          <p:cNvCxnSpPr>
            <a:cxnSpLocks/>
          </p:cNvCxnSpPr>
          <p:nvPr/>
        </p:nvCxnSpPr>
        <p:spPr>
          <a:xfrm>
            <a:off x="4236089" y="2475921"/>
            <a:ext cx="693908" cy="526150"/>
          </a:xfrm>
          <a:prstGeom prst="straightConnector1">
            <a:avLst/>
          </a:prstGeom>
          <a:ln w="111125">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739CF9F6-A7F5-4740-9934-676F5DBE4FF7}"/>
              </a:ext>
            </a:extLst>
          </p:cNvPr>
          <p:cNvCxnSpPr>
            <a:cxnSpLocks/>
          </p:cNvCxnSpPr>
          <p:nvPr/>
        </p:nvCxnSpPr>
        <p:spPr>
          <a:xfrm flipV="1">
            <a:off x="4212075" y="2891290"/>
            <a:ext cx="564205" cy="694873"/>
          </a:xfrm>
          <a:prstGeom prst="straightConnector1">
            <a:avLst/>
          </a:prstGeom>
          <a:ln w="76200" cap="flat" cmpd="sng" algn="ctr">
            <a:solidFill>
              <a:schemeClr val="accent6"/>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Straight Arrow Connector 27">
            <a:extLst>
              <a:ext uri="{FF2B5EF4-FFF2-40B4-BE49-F238E27FC236}">
                <a16:creationId xmlns:a16="http://schemas.microsoft.com/office/drawing/2014/main" id="{1F1BCCD5-2139-40A4-AB20-E1DC5EB9EC9E}"/>
              </a:ext>
            </a:extLst>
          </p:cNvPr>
          <p:cNvCxnSpPr>
            <a:cxnSpLocks/>
          </p:cNvCxnSpPr>
          <p:nvPr/>
        </p:nvCxnSpPr>
        <p:spPr>
          <a:xfrm flipV="1">
            <a:off x="5478900" y="671512"/>
            <a:ext cx="307538" cy="809627"/>
          </a:xfrm>
          <a:prstGeom prst="straightConnector1">
            <a:avLst/>
          </a:prstGeom>
          <a:ln w="76200" cap="flat" cmpd="sng" algn="ctr">
            <a:solidFill>
              <a:schemeClr val="accent6"/>
            </a:solidFill>
            <a:prstDash val="sysDot"/>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31" name="TextBox 30">
            <a:extLst>
              <a:ext uri="{FF2B5EF4-FFF2-40B4-BE49-F238E27FC236}">
                <a16:creationId xmlns:a16="http://schemas.microsoft.com/office/drawing/2014/main" id="{8996F861-7479-41B8-AAF0-BDE37BF83BEE}"/>
              </a:ext>
            </a:extLst>
          </p:cNvPr>
          <p:cNvSpPr txBox="1"/>
          <p:nvPr/>
        </p:nvSpPr>
        <p:spPr>
          <a:xfrm>
            <a:off x="2319131" y="2526977"/>
            <a:ext cx="3776869" cy="307777"/>
          </a:xfrm>
          <a:prstGeom prst="rect">
            <a:avLst/>
          </a:prstGeom>
          <a:noFill/>
        </p:spPr>
        <p:txBody>
          <a:bodyPr wrap="square" rtlCol="0">
            <a:spAutoFit/>
          </a:bodyPr>
          <a:lstStyle/>
          <a:p>
            <a:r>
              <a:rPr lang="en-US" sz="1400" b="1" dirty="0">
                <a:solidFill>
                  <a:schemeClr val="bg1"/>
                </a:solidFill>
              </a:rPr>
              <a:t>Water Control Structure 2</a:t>
            </a:r>
          </a:p>
        </p:txBody>
      </p:sp>
      <p:sp>
        <p:nvSpPr>
          <p:cNvPr id="32" name="TextBox 31">
            <a:extLst>
              <a:ext uri="{FF2B5EF4-FFF2-40B4-BE49-F238E27FC236}">
                <a16:creationId xmlns:a16="http://schemas.microsoft.com/office/drawing/2014/main" id="{AB437305-A425-4534-976D-3C9EF5D62CA5}"/>
              </a:ext>
            </a:extLst>
          </p:cNvPr>
          <p:cNvSpPr txBox="1"/>
          <p:nvPr/>
        </p:nvSpPr>
        <p:spPr>
          <a:xfrm>
            <a:off x="4494177" y="3752034"/>
            <a:ext cx="3776869" cy="307777"/>
          </a:xfrm>
          <a:prstGeom prst="rect">
            <a:avLst/>
          </a:prstGeom>
          <a:noFill/>
        </p:spPr>
        <p:txBody>
          <a:bodyPr wrap="square" rtlCol="0">
            <a:spAutoFit/>
          </a:bodyPr>
          <a:lstStyle/>
          <a:p>
            <a:r>
              <a:rPr lang="en-US" sz="1400" b="1" dirty="0">
                <a:solidFill>
                  <a:schemeClr val="bg1"/>
                </a:solidFill>
              </a:rPr>
              <a:t>Bridge 1</a:t>
            </a:r>
          </a:p>
        </p:txBody>
      </p:sp>
      <p:sp>
        <p:nvSpPr>
          <p:cNvPr id="33" name="TextBox 32">
            <a:extLst>
              <a:ext uri="{FF2B5EF4-FFF2-40B4-BE49-F238E27FC236}">
                <a16:creationId xmlns:a16="http://schemas.microsoft.com/office/drawing/2014/main" id="{8BC7AFEB-1766-4E4D-8411-6C4939331703}"/>
              </a:ext>
            </a:extLst>
          </p:cNvPr>
          <p:cNvSpPr txBox="1"/>
          <p:nvPr/>
        </p:nvSpPr>
        <p:spPr>
          <a:xfrm>
            <a:off x="3590465" y="2222606"/>
            <a:ext cx="3776869" cy="307777"/>
          </a:xfrm>
          <a:prstGeom prst="rect">
            <a:avLst/>
          </a:prstGeom>
          <a:noFill/>
        </p:spPr>
        <p:txBody>
          <a:bodyPr wrap="square" rtlCol="0">
            <a:spAutoFit/>
          </a:bodyPr>
          <a:lstStyle/>
          <a:p>
            <a:r>
              <a:rPr lang="en-US" sz="1400" b="1" dirty="0">
                <a:solidFill>
                  <a:schemeClr val="bg1"/>
                </a:solidFill>
              </a:rPr>
              <a:t>Notch 1</a:t>
            </a:r>
          </a:p>
        </p:txBody>
      </p:sp>
      <p:sp>
        <p:nvSpPr>
          <p:cNvPr id="34" name="TextBox 33">
            <a:extLst>
              <a:ext uri="{FF2B5EF4-FFF2-40B4-BE49-F238E27FC236}">
                <a16:creationId xmlns:a16="http://schemas.microsoft.com/office/drawing/2014/main" id="{DC08131B-2648-493A-A833-0582E40BF3CF}"/>
              </a:ext>
            </a:extLst>
          </p:cNvPr>
          <p:cNvSpPr txBox="1"/>
          <p:nvPr/>
        </p:nvSpPr>
        <p:spPr>
          <a:xfrm>
            <a:off x="3590464" y="3420353"/>
            <a:ext cx="3776869" cy="307777"/>
          </a:xfrm>
          <a:prstGeom prst="rect">
            <a:avLst/>
          </a:prstGeom>
          <a:noFill/>
        </p:spPr>
        <p:txBody>
          <a:bodyPr wrap="square" rtlCol="0">
            <a:spAutoFit/>
          </a:bodyPr>
          <a:lstStyle/>
          <a:p>
            <a:r>
              <a:rPr lang="en-US" sz="1400" b="1" dirty="0">
                <a:solidFill>
                  <a:schemeClr val="bg1"/>
                </a:solidFill>
              </a:rPr>
              <a:t>Bridge 2</a:t>
            </a:r>
          </a:p>
        </p:txBody>
      </p:sp>
      <p:sp>
        <p:nvSpPr>
          <p:cNvPr id="35" name="TextBox 34">
            <a:extLst>
              <a:ext uri="{FF2B5EF4-FFF2-40B4-BE49-F238E27FC236}">
                <a16:creationId xmlns:a16="http://schemas.microsoft.com/office/drawing/2014/main" id="{D9F7C914-711A-4FD0-A364-FFBEB5836ABA}"/>
              </a:ext>
            </a:extLst>
          </p:cNvPr>
          <p:cNvSpPr txBox="1"/>
          <p:nvPr/>
        </p:nvSpPr>
        <p:spPr>
          <a:xfrm>
            <a:off x="4776280" y="927130"/>
            <a:ext cx="3776869" cy="307777"/>
          </a:xfrm>
          <a:prstGeom prst="rect">
            <a:avLst/>
          </a:prstGeom>
          <a:noFill/>
        </p:spPr>
        <p:txBody>
          <a:bodyPr wrap="square" rtlCol="0">
            <a:spAutoFit/>
          </a:bodyPr>
          <a:lstStyle/>
          <a:p>
            <a:r>
              <a:rPr lang="en-US" sz="1400" b="1" dirty="0">
                <a:solidFill>
                  <a:schemeClr val="bg1"/>
                </a:solidFill>
              </a:rPr>
              <a:t>Notch 2</a:t>
            </a:r>
          </a:p>
        </p:txBody>
      </p:sp>
      <p:sp>
        <p:nvSpPr>
          <p:cNvPr id="36" name="TextBox 35">
            <a:extLst>
              <a:ext uri="{FF2B5EF4-FFF2-40B4-BE49-F238E27FC236}">
                <a16:creationId xmlns:a16="http://schemas.microsoft.com/office/drawing/2014/main" id="{F5CEA846-CC2F-49EA-BC49-600ACE722B63}"/>
              </a:ext>
            </a:extLst>
          </p:cNvPr>
          <p:cNvSpPr txBox="1"/>
          <p:nvPr/>
        </p:nvSpPr>
        <p:spPr>
          <a:xfrm>
            <a:off x="9706582" y="4998549"/>
            <a:ext cx="3776869" cy="307777"/>
          </a:xfrm>
          <a:prstGeom prst="rect">
            <a:avLst/>
          </a:prstGeom>
          <a:noFill/>
        </p:spPr>
        <p:txBody>
          <a:bodyPr wrap="square" rtlCol="0">
            <a:spAutoFit/>
          </a:bodyPr>
          <a:lstStyle/>
          <a:p>
            <a:r>
              <a:rPr lang="en-US" sz="1400" b="1" dirty="0">
                <a:solidFill>
                  <a:schemeClr val="bg1"/>
                </a:solidFill>
              </a:rPr>
              <a:t>Water Control Structure 1</a:t>
            </a:r>
          </a:p>
        </p:txBody>
      </p:sp>
      <p:sp>
        <p:nvSpPr>
          <p:cNvPr id="37" name="TextBox 36">
            <a:extLst>
              <a:ext uri="{FF2B5EF4-FFF2-40B4-BE49-F238E27FC236}">
                <a16:creationId xmlns:a16="http://schemas.microsoft.com/office/drawing/2014/main" id="{5D390110-2A75-42F6-A747-658523BEA583}"/>
              </a:ext>
            </a:extLst>
          </p:cNvPr>
          <p:cNvSpPr txBox="1"/>
          <p:nvPr/>
        </p:nvSpPr>
        <p:spPr>
          <a:xfrm>
            <a:off x="9516082" y="5779503"/>
            <a:ext cx="3776869" cy="307777"/>
          </a:xfrm>
          <a:prstGeom prst="rect">
            <a:avLst/>
          </a:prstGeom>
          <a:noFill/>
        </p:spPr>
        <p:txBody>
          <a:bodyPr wrap="square" rtlCol="0">
            <a:spAutoFit/>
          </a:bodyPr>
          <a:lstStyle/>
          <a:p>
            <a:r>
              <a:rPr lang="en-US" sz="1400" b="1" dirty="0">
                <a:solidFill>
                  <a:schemeClr val="bg1"/>
                </a:solidFill>
              </a:rPr>
              <a:t>Emergency Spillway</a:t>
            </a:r>
          </a:p>
        </p:txBody>
      </p:sp>
    </p:spTree>
    <p:extLst>
      <p:ext uri="{BB962C8B-B14F-4D97-AF65-F5344CB8AC3E}">
        <p14:creationId xmlns:p14="http://schemas.microsoft.com/office/powerpoint/2010/main" val="37738386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69687-1754-4CF0-94C1-9AF64CE04AD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a:solidFill>
                  <a:schemeClr val="tx1"/>
                </a:solidFill>
                <a:latin typeface="+mj-lt"/>
                <a:ea typeface="+mj-ea"/>
                <a:cs typeface="+mj-cs"/>
              </a:rPr>
              <a:t>DISCHARGE</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3077814"/>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BB3B1D-5BBE-470D-86AE-A802C1AB6705}"/>
              </a:ext>
            </a:extLst>
          </p:cNvPr>
          <p:cNvSpPr>
            <a:spLocks noGrp="1"/>
          </p:cNvSpPr>
          <p:nvPr>
            <p:ph type="title"/>
          </p:nvPr>
        </p:nvSpPr>
        <p:spPr>
          <a:xfrm>
            <a:off x="870204" y="606564"/>
            <a:ext cx="10451592" cy="1325563"/>
          </a:xfrm>
        </p:spPr>
        <p:txBody>
          <a:bodyPr anchor="ctr">
            <a:normAutofit/>
          </a:bodyPr>
          <a:lstStyle/>
          <a:p>
            <a:r>
              <a:rPr lang="en-US" dirty="0"/>
              <a:t>Water Control Structure 1</a:t>
            </a:r>
          </a:p>
        </p:txBody>
      </p:sp>
      <p:sp>
        <p:nvSpPr>
          <p:cNvPr id="13" name="Rectangle 12">
            <a:extLst>
              <a:ext uri="{FF2B5EF4-FFF2-40B4-BE49-F238E27FC236}">
                <a16:creationId xmlns:a16="http://schemas.microsoft.com/office/drawing/2014/main" id="{A5711A0E-A428-4ED1-96CB-33D69FD84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874" y="2043803"/>
            <a:ext cx="10190252" cy="80683"/>
          </a:xfrm>
          <a:prstGeom prst="rect">
            <a:avLst/>
          </a:prstGeom>
          <a:solidFill>
            <a:schemeClr val="tx1">
              <a:lumMod val="50000"/>
              <a:lumOff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E5F49D5-3C2E-4E63-8B30-A02E0F75DC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7275" y="2427288"/>
            <a:ext cx="4741863" cy="3535363"/>
          </a:xfrm>
          <a:prstGeom prst="rect">
            <a:avLst/>
          </a:prstGeom>
        </p:spPr>
      </p:pic>
      <p:pic>
        <p:nvPicPr>
          <p:cNvPr id="8" name="Picture 7">
            <a:extLst>
              <a:ext uri="{FF2B5EF4-FFF2-40B4-BE49-F238E27FC236}">
                <a16:creationId xmlns:a16="http://schemas.microsoft.com/office/drawing/2014/main" id="{0B87E8EB-35DB-4C0F-B241-C87C7C3E02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412" y="2427287"/>
            <a:ext cx="4741863" cy="3535363"/>
          </a:xfrm>
          <a:prstGeom prst="rect">
            <a:avLst/>
          </a:prstGeom>
        </p:spPr>
      </p:pic>
    </p:spTree>
    <p:extLst>
      <p:ext uri="{BB962C8B-B14F-4D97-AF65-F5344CB8AC3E}">
        <p14:creationId xmlns:p14="http://schemas.microsoft.com/office/powerpoint/2010/main" val="2494964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4" name="Table 3">
            <a:extLst>
              <a:ext uri="{FF2B5EF4-FFF2-40B4-BE49-F238E27FC236}">
                <a16:creationId xmlns:a16="http://schemas.microsoft.com/office/drawing/2014/main" id="{723F4580-7AB0-4413-A9A7-9ED4DD711AEF}"/>
              </a:ext>
            </a:extLst>
          </p:cNvPr>
          <p:cNvGraphicFramePr>
            <a:graphicFrameLocks noGrp="1"/>
          </p:cNvGraphicFramePr>
          <p:nvPr/>
        </p:nvGraphicFramePr>
        <p:xfrm>
          <a:off x="1125486" y="965201"/>
          <a:ext cx="6248879" cy="4911574"/>
        </p:xfrm>
        <a:graphic>
          <a:graphicData uri="http://schemas.openxmlformats.org/drawingml/2006/table">
            <a:tbl>
              <a:tblPr firstRow="1" bandRow="1">
                <a:tableStyleId>{8EC20E35-A176-4012-BC5E-935CFFF8708E}</a:tableStyleId>
              </a:tblPr>
              <a:tblGrid>
                <a:gridCol w="1621487">
                  <a:extLst>
                    <a:ext uri="{9D8B030D-6E8A-4147-A177-3AD203B41FA5}">
                      <a16:colId xmlns:a16="http://schemas.microsoft.com/office/drawing/2014/main" val="3467297555"/>
                    </a:ext>
                  </a:extLst>
                </a:gridCol>
                <a:gridCol w="2313696">
                  <a:extLst>
                    <a:ext uri="{9D8B030D-6E8A-4147-A177-3AD203B41FA5}">
                      <a16:colId xmlns:a16="http://schemas.microsoft.com/office/drawing/2014/main" val="2368437360"/>
                    </a:ext>
                  </a:extLst>
                </a:gridCol>
                <a:gridCol w="2313696">
                  <a:extLst>
                    <a:ext uri="{9D8B030D-6E8A-4147-A177-3AD203B41FA5}">
                      <a16:colId xmlns:a16="http://schemas.microsoft.com/office/drawing/2014/main" val="3875267424"/>
                    </a:ext>
                  </a:extLst>
                </a:gridCol>
              </a:tblGrid>
              <a:tr h="786637">
                <a:tc>
                  <a:txBody>
                    <a:bodyPr/>
                    <a:lstStyle/>
                    <a:p>
                      <a:pPr algn="ctr" fontAlgn="ctr"/>
                      <a:r>
                        <a:rPr lang="en-US" sz="2300" u="none" strike="noStrike">
                          <a:effectLst/>
                        </a:rPr>
                        <a:t>Board Height</a:t>
                      </a:r>
                      <a:endParaRPr lang="en-US" sz="2300" b="1"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Water Elevation (ft)</a:t>
                      </a:r>
                      <a:endParaRPr lang="en-US" sz="2300" b="1"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Water Elevation (m)</a:t>
                      </a:r>
                      <a:endParaRPr lang="en-US" sz="2300" b="1" i="0" u="none" strike="noStrike">
                        <a:solidFill>
                          <a:srgbClr val="000000"/>
                        </a:solidFill>
                        <a:effectLst/>
                        <a:latin typeface="Calibri" panose="020F0502020204030204" pitchFamily="34" charset="0"/>
                      </a:endParaRPr>
                    </a:p>
                  </a:txBody>
                  <a:tcPr marL="19646" marR="19646" marT="19646" marB="0" anchor="ctr"/>
                </a:tc>
                <a:extLst>
                  <a:ext uri="{0D108BD9-81ED-4DB2-BD59-A6C34878D82A}">
                    <a16:rowId xmlns:a16="http://schemas.microsoft.com/office/drawing/2014/main" val="2654468924"/>
                  </a:ext>
                </a:extLst>
              </a:tr>
              <a:tr h="440863">
                <a:tc>
                  <a:txBody>
                    <a:bodyPr/>
                    <a:lstStyle/>
                    <a:p>
                      <a:pPr algn="ctr" fontAlgn="ctr"/>
                      <a:r>
                        <a:rPr lang="en-US" sz="2300" u="none" strike="noStrike">
                          <a:effectLst/>
                        </a:rPr>
                        <a:t>9</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224.4</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r" fontAlgn="b"/>
                      <a:r>
                        <a:rPr lang="en-US" sz="2300" u="none" strike="noStrike">
                          <a:effectLst/>
                        </a:rPr>
                        <a:t>68.39712</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3706424484"/>
                  </a:ext>
                </a:extLst>
              </a:tr>
              <a:tr h="472297">
                <a:tc>
                  <a:txBody>
                    <a:bodyPr/>
                    <a:lstStyle/>
                    <a:p>
                      <a:pPr algn="l" fontAlgn="ctr"/>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ctr"/>
                      <a:r>
                        <a:rPr lang="en-US" sz="2500" u="none" strike="noStrike">
                          <a:effectLst/>
                        </a:rPr>
                        <a:t> </a:t>
                      </a:r>
                      <a:endParaRPr lang="en-US" sz="25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b"/>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2270514529"/>
                  </a:ext>
                </a:extLst>
              </a:tr>
              <a:tr h="440863">
                <a:tc>
                  <a:txBody>
                    <a:bodyPr/>
                    <a:lstStyle/>
                    <a:p>
                      <a:pPr algn="ctr" fontAlgn="ctr"/>
                      <a:r>
                        <a:rPr lang="en-US" sz="2300" u="none" strike="noStrike">
                          <a:effectLst/>
                        </a:rPr>
                        <a:t>8</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223.8</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r" fontAlgn="b"/>
                      <a:r>
                        <a:rPr lang="en-US" sz="2300" u="none" strike="noStrike">
                          <a:effectLst/>
                        </a:rPr>
                        <a:t>68.21424</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1087702565"/>
                  </a:ext>
                </a:extLst>
              </a:tr>
              <a:tr h="472297">
                <a:tc>
                  <a:txBody>
                    <a:bodyPr/>
                    <a:lstStyle/>
                    <a:p>
                      <a:pPr algn="l" fontAlgn="ctr"/>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ctr"/>
                      <a:r>
                        <a:rPr lang="en-US" sz="2500" u="none" strike="noStrike">
                          <a:effectLst/>
                        </a:rPr>
                        <a:t> </a:t>
                      </a:r>
                      <a:endParaRPr lang="en-US" sz="25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b"/>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72414804"/>
                  </a:ext>
                </a:extLst>
              </a:tr>
              <a:tr h="440863">
                <a:tc>
                  <a:txBody>
                    <a:bodyPr/>
                    <a:lstStyle/>
                    <a:p>
                      <a:pPr algn="ctr" fontAlgn="ctr"/>
                      <a:r>
                        <a:rPr lang="en-US" sz="2300" u="none" strike="noStrike">
                          <a:effectLst/>
                        </a:rPr>
                        <a:t>7</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223</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r" fontAlgn="b"/>
                      <a:r>
                        <a:rPr lang="en-US" sz="2300" u="none" strike="noStrike">
                          <a:effectLst/>
                        </a:rPr>
                        <a:t>67.9704</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2659646979"/>
                  </a:ext>
                </a:extLst>
              </a:tr>
              <a:tr h="472297">
                <a:tc>
                  <a:txBody>
                    <a:bodyPr/>
                    <a:lstStyle/>
                    <a:p>
                      <a:pPr algn="l" fontAlgn="ctr"/>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ctr"/>
                      <a:r>
                        <a:rPr lang="en-US" sz="2500" u="none" strike="noStrike">
                          <a:effectLst/>
                        </a:rPr>
                        <a:t> </a:t>
                      </a:r>
                      <a:endParaRPr lang="en-US" sz="25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b"/>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3738936751"/>
                  </a:ext>
                </a:extLst>
              </a:tr>
              <a:tr h="440863">
                <a:tc>
                  <a:txBody>
                    <a:bodyPr/>
                    <a:lstStyle/>
                    <a:p>
                      <a:pPr algn="ctr" fontAlgn="ctr"/>
                      <a:r>
                        <a:rPr lang="en-US" sz="2300" u="none" strike="noStrike">
                          <a:effectLst/>
                        </a:rPr>
                        <a:t>6</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300" u="none" strike="noStrike">
                          <a:effectLst/>
                        </a:rPr>
                        <a:t>222.2</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r" fontAlgn="b"/>
                      <a:r>
                        <a:rPr lang="en-US" sz="2300" u="none" strike="noStrike">
                          <a:effectLst/>
                        </a:rPr>
                        <a:t>67.72656</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2047799484"/>
                  </a:ext>
                </a:extLst>
              </a:tr>
              <a:tr h="472297">
                <a:tc>
                  <a:txBody>
                    <a:bodyPr/>
                    <a:lstStyle/>
                    <a:p>
                      <a:pPr algn="l" fontAlgn="ctr"/>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ctr"/>
                      <a:r>
                        <a:rPr lang="en-US" sz="2500" u="none" strike="noStrike">
                          <a:effectLst/>
                        </a:rPr>
                        <a:t> </a:t>
                      </a:r>
                      <a:endParaRPr lang="en-US" sz="2500" b="0" i="0" u="none" strike="noStrike">
                        <a:solidFill>
                          <a:srgbClr val="000000"/>
                        </a:solidFill>
                        <a:effectLst/>
                        <a:latin typeface="Calibri" panose="020F0502020204030204" pitchFamily="34" charset="0"/>
                      </a:endParaRPr>
                    </a:p>
                  </a:txBody>
                  <a:tcPr marL="19646" marR="19646" marT="19646" marB="0" anchor="ctr"/>
                </a:tc>
                <a:tc>
                  <a:txBody>
                    <a:bodyPr/>
                    <a:lstStyle/>
                    <a:p>
                      <a:pPr algn="l" fontAlgn="b"/>
                      <a:r>
                        <a:rPr lang="en-US" sz="2300" u="none" strike="noStrike">
                          <a:effectLst/>
                        </a:rPr>
                        <a:t> </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532929896"/>
                  </a:ext>
                </a:extLst>
              </a:tr>
              <a:tr h="472297">
                <a:tc>
                  <a:txBody>
                    <a:bodyPr/>
                    <a:lstStyle/>
                    <a:p>
                      <a:pPr algn="ctr" fontAlgn="ctr"/>
                      <a:r>
                        <a:rPr lang="en-US" sz="2300" u="none" strike="noStrike">
                          <a:effectLst/>
                        </a:rPr>
                        <a:t>5</a:t>
                      </a:r>
                      <a:endParaRPr lang="en-US" sz="2300" b="0" i="0" u="none" strike="noStrike">
                        <a:solidFill>
                          <a:srgbClr val="000000"/>
                        </a:solidFill>
                        <a:effectLst/>
                        <a:latin typeface="Calibri" panose="020F0502020204030204" pitchFamily="34" charset="0"/>
                      </a:endParaRPr>
                    </a:p>
                  </a:txBody>
                  <a:tcPr marL="19646" marR="19646" marT="19646" marB="0" anchor="ctr"/>
                </a:tc>
                <a:tc>
                  <a:txBody>
                    <a:bodyPr/>
                    <a:lstStyle/>
                    <a:p>
                      <a:pPr algn="ctr" fontAlgn="ctr"/>
                      <a:r>
                        <a:rPr lang="en-US" sz="2500" u="none" strike="noStrike">
                          <a:effectLst/>
                        </a:rPr>
                        <a:t>221.6</a:t>
                      </a:r>
                      <a:endParaRPr lang="en-US" sz="2500" b="0" i="0" u="none" strike="noStrike">
                        <a:solidFill>
                          <a:srgbClr val="000000"/>
                        </a:solidFill>
                        <a:effectLst/>
                        <a:latin typeface="Calibri" panose="020F0502020204030204" pitchFamily="34" charset="0"/>
                      </a:endParaRPr>
                    </a:p>
                  </a:txBody>
                  <a:tcPr marL="19646" marR="19646" marT="19646" marB="0" anchor="ctr"/>
                </a:tc>
                <a:tc>
                  <a:txBody>
                    <a:bodyPr/>
                    <a:lstStyle/>
                    <a:p>
                      <a:pPr algn="r" fontAlgn="b"/>
                      <a:r>
                        <a:rPr lang="en-US" sz="2300" u="none" strike="noStrike">
                          <a:effectLst/>
                        </a:rPr>
                        <a:t>67.54368</a:t>
                      </a:r>
                      <a:endParaRPr lang="en-US" sz="2300" b="0" i="0" u="none" strike="noStrike">
                        <a:solidFill>
                          <a:srgbClr val="000000"/>
                        </a:solidFill>
                        <a:effectLst/>
                        <a:latin typeface="Calibri" panose="020F0502020204030204" pitchFamily="34" charset="0"/>
                      </a:endParaRPr>
                    </a:p>
                  </a:txBody>
                  <a:tcPr marL="19646" marR="19646" marT="19646" marB="0" anchor="b"/>
                </a:tc>
                <a:extLst>
                  <a:ext uri="{0D108BD9-81ED-4DB2-BD59-A6C34878D82A}">
                    <a16:rowId xmlns:a16="http://schemas.microsoft.com/office/drawing/2014/main" val="2862620715"/>
                  </a:ext>
                </a:extLst>
              </a:tr>
            </a:tbl>
          </a:graphicData>
        </a:graphic>
      </p:graphicFrame>
      <p:sp>
        <p:nvSpPr>
          <p:cNvPr id="2" name="TextBox 1">
            <a:extLst>
              <a:ext uri="{FF2B5EF4-FFF2-40B4-BE49-F238E27FC236}">
                <a16:creationId xmlns:a16="http://schemas.microsoft.com/office/drawing/2014/main" id="{1E5B8CCC-027B-417B-88DE-972D4292E8EB}"/>
              </a:ext>
            </a:extLst>
          </p:cNvPr>
          <p:cNvSpPr txBox="1"/>
          <p:nvPr/>
        </p:nvSpPr>
        <p:spPr>
          <a:xfrm>
            <a:off x="7374365" y="965201"/>
            <a:ext cx="3829878" cy="646331"/>
          </a:xfrm>
          <a:prstGeom prst="rect">
            <a:avLst/>
          </a:prstGeom>
          <a:noFill/>
        </p:spPr>
        <p:txBody>
          <a:bodyPr wrap="square" rtlCol="0">
            <a:spAutoFit/>
          </a:bodyPr>
          <a:lstStyle/>
          <a:p>
            <a:r>
              <a:rPr lang="en-US" dirty="0"/>
              <a:t>Chart provided by the USFWS. </a:t>
            </a:r>
          </a:p>
          <a:p>
            <a:r>
              <a:rPr lang="en-US" dirty="0"/>
              <a:t>Boards are actually 8 in/20.32 cm</a:t>
            </a:r>
          </a:p>
        </p:txBody>
      </p:sp>
    </p:spTree>
    <p:extLst>
      <p:ext uri="{BB962C8B-B14F-4D97-AF65-F5344CB8AC3E}">
        <p14:creationId xmlns:p14="http://schemas.microsoft.com/office/powerpoint/2010/main" val="1037446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CA0DAA6-33B8-4A25-810D-2F4D816FB4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497259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2CEA96-320C-4827-89CF-CC2AF0CC89BC}"/>
              </a:ext>
            </a:extLst>
          </p:cNvPr>
          <p:cNvSpPr>
            <a:spLocks noGrp="1"/>
          </p:cNvSpPr>
          <p:nvPr>
            <p:ph type="title"/>
          </p:nvPr>
        </p:nvSpPr>
        <p:spPr>
          <a:xfrm>
            <a:off x="651307" y="640081"/>
            <a:ext cx="3377183" cy="3681976"/>
          </a:xfrm>
          <a:noFill/>
        </p:spPr>
        <p:txBody>
          <a:bodyPr vert="horz" lIns="91440" tIns="45720" rIns="91440" bIns="45720" rtlCol="0" anchor="b">
            <a:normAutofit/>
          </a:bodyPr>
          <a:lstStyle/>
          <a:p>
            <a:r>
              <a:rPr lang="en-US">
                <a:solidFill>
                  <a:schemeClr val="bg1"/>
                </a:solidFill>
              </a:rPr>
              <a:t>Emergency Spillway</a:t>
            </a:r>
          </a:p>
        </p:txBody>
      </p:sp>
      <p:pic>
        <p:nvPicPr>
          <p:cNvPr id="7" name="Picture 6">
            <a:extLst>
              <a:ext uri="{FF2B5EF4-FFF2-40B4-BE49-F238E27FC236}">
                <a16:creationId xmlns:a16="http://schemas.microsoft.com/office/drawing/2014/main" id="{7239FA1B-8250-42C2-9440-69C9E5780A9F}"/>
              </a:ext>
            </a:extLst>
          </p:cNvPr>
          <p:cNvPicPr>
            <a:picLocks noChangeAspect="1"/>
          </p:cNvPicPr>
          <p:nvPr/>
        </p:nvPicPr>
        <p:blipFill rotWithShape="1">
          <a:blip r:embed="rId2">
            <a:extLst>
              <a:ext uri="{28A0092B-C50C-407E-A947-70E740481C1C}">
                <a14:useLocalDpi xmlns:a14="http://schemas.microsoft.com/office/drawing/2010/main" val="0"/>
              </a:ext>
            </a:extLst>
          </a:blip>
          <a:srcRect l="16549" r="1018"/>
          <a:stretch/>
        </p:blipFill>
        <p:spPr>
          <a:xfrm>
            <a:off x="4654297" y="10"/>
            <a:ext cx="7537704" cy="6857990"/>
          </a:xfrm>
          <a:prstGeom prst="rect">
            <a:avLst/>
          </a:prstGeom>
        </p:spPr>
      </p:pic>
    </p:spTree>
    <p:extLst>
      <p:ext uri="{BB962C8B-B14F-4D97-AF65-F5344CB8AC3E}">
        <p14:creationId xmlns:p14="http://schemas.microsoft.com/office/powerpoint/2010/main" val="4127631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B32F1F-3A40-4B44-BCBB-5A0915425835}"/>
              </a:ext>
            </a:extLst>
          </p:cNvPr>
          <p:cNvPicPr>
            <a:picLocks noChangeAspect="1"/>
          </p:cNvPicPr>
          <p:nvPr/>
        </p:nvPicPr>
        <p:blipFill rotWithShape="1">
          <a:blip r:embed="rId2">
            <a:extLst>
              <a:ext uri="{28A0092B-C50C-407E-A947-70E740481C1C}">
                <a14:useLocalDpi xmlns:a14="http://schemas.microsoft.com/office/drawing/2010/main" val="0"/>
              </a:ext>
            </a:extLst>
          </a:blip>
          <a:srcRect b="10076"/>
          <a:stretch/>
        </p:blipFill>
        <p:spPr>
          <a:xfrm>
            <a:off x="5745722" y="2536145"/>
            <a:ext cx="6446278" cy="4321855"/>
          </a:xfrm>
          <a:prstGeom prst="rect">
            <a:avLst/>
          </a:prstGeom>
        </p:spPr>
      </p:pic>
      <p:sp>
        <p:nvSpPr>
          <p:cNvPr id="5" name="Rectangle 4">
            <a:extLst>
              <a:ext uri="{FF2B5EF4-FFF2-40B4-BE49-F238E27FC236}">
                <a16:creationId xmlns:a16="http://schemas.microsoft.com/office/drawing/2014/main" id="{C76A1EA6-9E4E-42E1-9E5B-BBFDEFCBECB6}"/>
              </a:ext>
            </a:extLst>
          </p:cNvPr>
          <p:cNvSpPr/>
          <p:nvPr/>
        </p:nvSpPr>
        <p:spPr>
          <a:xfrm>
            <a:off x="0" y="1889814"/>
            <a:ext cx="6182590" cy="646331"/>
          </a:xfrm>
          <a:prstGeom prst="rect">
            <a:avLst/>
          </a:prstGeom>
        </p:spPr>
        <p:txBody>
          <a:bodyPr wrap="none">
            <a:spAutoFit/>
          </a:bodyPr>
          <a:lstStyle/>
          <a:p>
            <a:r>
              <a:rPr lang="en-US" dirty="0">
                <a:solidFill>
                  <a:srgbClr val="000000"/>
                </a:solidFill>
                <a:latin typeface="Calibri" panose="020F0502020204030204" pitchFamily="34" charset="0"/>
              </a:rPr>
              <a:t>Lake Elevation: 68.39712</a:t>
            </a:r>
            <a:r>
              <a:rPr lang="en-US" dirty="0"/>
              <a:t> </a:t>
            </a:r>
          </a:p>
          <a:p>
            <a:r>
              <a:rPr lang="en-US" dirty="0"/>
              <a:t>Pictures taken on same day. Reference water level above boards.</a:t>
            </a:r>
          </a:p>
        </p:txBody>
      </p:sp>
      <p:pic>
        <p:nvPicPr>
          <p:cNvPr id="2" name="Picture 1">
            <a:extLst>
              <a:ext uri="{FF2B5EF4-FFF2-40B4-BE49-F238E27FC236}">
                <a16:creationId xmlns:a16="http://schemas.microsoft.com/office/drawing/2014/main" id="{51EE31D0-6B41-4E99-B196-DD05DB63FE00}"/>
              </a:ext>
            </a:extLst>
          </p:cNvPr>
          <p:cNvPicPr>
            <a:picLocks noChangeAspect="1"/>
          </p:cNvPicPr>
          <p:nvPr/>
        </p:nvPicPr>
        <p:blipFill>
          <a:blip r:embed="rId3"/>
          <a:stretch>
            <a:fillRect/>
          </a:stretch>
        </p:blipFill>
        <p:spPr>
          <a:xfrm>
            <a:off x="0" y="2536145"/>
            <a:ext cx="5745722" cy="4321855"/>
          </a:xfrm>
          <a:prstGeom prst="rect">
            <a:avLst/>
          </a:prstGeom>
        </p:spPr>
      </p:pic>
    </p:spTree>
    <p:extLst>
      <p:ext uri="{BB962C8B-B14F-4D97-AF65-F5344CB8AC3E}">
        <p14:creationId xmlns:p14="http://schemas.microsoft.com/office/powerpoint/2010/main" val="2923369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5445C6-DD42-4979-86FF-03730E8C6D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769687-1754-4CF0-94C1-9AF64CE04ADE}"/>
              </a:ext>
            </a:extLst>
          </p:cNvPr>
          <p:cNvSpPr>
            <a:spLocks noGrp="1"/>
          </p:cNvSpPr>
          <p:nvPr>
            <p:ph type="title"/>
          </p:nvPr>
        </p:nvSpPr>
        <p:spPr>
          <a:xfrm>
            <a:off x="1524000" y="1122362"/>
            <a:ext cx="9144000" cy="2840037"/>
          </a:xfrm>
        </p:spPr>
        <p:txBody>
          <a:bodyPr vert="horz" lIns="91440" tIns="45720" rIns="91440" bIns="45720" rtlCol="0" anchor="b">
            <a:normAutofit/>
          </a:bodyPr>
          <a:lstStyle/>
          <a:p>
            <a:pPr algn="ctr"/>
            <a:r>
              <a:rPr lang="en-US" sz="5800" b="1" kern="1200">
                <a:solidFill>
                  <a:schemeClr val="tx1"/>
                </a:solidFill>
                <a:latin typeface="+mj-lt"/>
                <a:ea typeface="+mj-ea"/>
                <a:cs typeface="+mj-cs"/>
              </a:rPr>
              <a:t>INFLOW</a:t>
            </a:r>
          </a:p>
        </p:txBody>
      </p:sp>
      <p:cxnSp>
        <p:nvCxnSpPr>
          <p:cNvPr id="11" name="Straight Connector 10">
            <a:extLst>
              <a:ext uri="{FF2B5EF4-FFF2-40B4-BE49-F238E27FC236}">
                <a16:creationId xmlns:a16="http://schemas.microsoft.com/office/drawing/2014/main" id="{45000665-DFC7-417E-8FD7-516A0F15C9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750778"/>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94D83FB-F0FB-4E33-B1F7-1C142BE38C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CE8EBD5-1AF0-42EE-A995-1F8E234E83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52664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AFF597-2A5A-4FC3-A8CD-34F4761E5293}"/>
              </a:ext>
            </a:extLst>
          </p:cNvPr>
          <p:cNvSpPr>
            <a:spLocks noGrp="1"/>
          </p:cNvSpPr>
          <p:nvPr>
            <p:ph type="title"/>
          </p:nvPr>
        </p:nvSpPr>
        <p:spPr>
          <a:xfrm>
            <a:off x="8439913" y="685799"/>
            <a:ext cx="3157728" cy="1542011"/>
          </a:xfrm>
        </p:spPr>
        <p:txBody>
          <a:bodyPr anchor="b">
            <a:normAutofit/>
          </a:bodyPr>
          <a:lstStyle/>
          <a:p>
            <a:r>
              <a:rPr lang="en-US" sz="3400" dirty="0"/>
              <a:t>Bridge 1</a:t>
            </a:r>
          </a:p>
        </p:txBody>
      </p:sp>
      <p:grpSp>
        <p:nvGrpSpPr>
          <p:cNvPr id="20" name="Group 19">
            <a:extLst>
              <a:ext uri="{FF2B5EF4-FFF2-40B4-BE49-F238E27FC236}">
                <a16:creationId xmlns:a16="http://schemas.microsoft.com/office/drawing/2014/main" id="{73B93534-E139-4FED-959C-E8DE310D8A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39912" y="73152"/>
            <a:ext cx="1178966" cy="232963"/>
            <a:chOff x="7763256" y="73152"/>
            <a:chExt cx="1178966" cy="232963"/>
          </a:xfrm>
        </p:grpSpPr>
        <p:sp>
          <p:nvSpPr>
            <p:cNvPr id="21" name="Rectangle 64">
              <a:extLst>
                <a:ext uri="{FF2B5EF4-FFF2-40B4-BE49-F238E27FC236}">
                  <a16:creationId xmlns:a16="http://schemas.microsoft.com/office/drawing/2014/main" id="{78E8C0E6-FEB6-44F1-88D1-46BEEDD02F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66">
              <a:extLst>
                <a:ext uri="{FF2B5EF4-FFF2-40B4-BE49-F238E27FC236}">
                  <a16:creationId xmlns:a16="http://schemas.microsoft.com/office/drawing/2014/main" id="{5FC37783-D58D-48BE-A119-9E18C8CE4C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64">
              <a:extLst>
                <a:ext uri="{FF2B5EF4-FFF2-40B4-BE49-F238E27FC236}">
                  <a16:creationId xmlns:a16="http://schemas.microsoft.com/office/drawing/2014/main" id="{98286946-B9CA-4309-AC1D-A5FE0FB4BD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66">
              <a:extLst>
                <a:ext uri="{FF2B5EF4-FFF2-40B4-BE49-F238E27FC236}">
                  <a16:creationId xmlns:a16="http://schemas.microsoft.com/office/drawing/2014/main" id="{458D890D-B127-48A3-9700-E794E5A0E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64">
              <a:extLst>
                <a:ext uri="{FF2B5EF4-FFF2-40B4-BE49-F238E27FC236}">
                  <a16:creationId xmlns:a16="http://schemas.microsoft.com/office/drawing/2014/main" id="{81FE5632-C9E9-46D1-B041-2B1550F47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66">
              <a:extLst>
                <a:ext uri="{FF2B5EF4-FFF2-40B4-BE49-F238E27FC236}">
                  <a16:creationId xmlns:a16="http://schemas.microsoft.com/office/drawing/2014/main" id="{6D0AD1D8-6370-4C9E-B9D1-1ED42B6CD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64">
              <a:extLst>
                <a:ext uri="{FF2B5EF4-FFF2-40B4-BE49-F238E27FC236}">
                  <a16:creationId xmlns:a16="http://schemas.microsoft.com/office/drawing/2014/main" id="{1C437D7E-FE00-4E7A-A5A5-A16AF03C98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6">
              <a:extLst>
                <a:ext uri="{FF2B5EF4-FFF2-40B4-BE49-F238E27FC236}">
                  <a16:creationId xmlns:a16="http://schemas.microsoft.com/office/drawing/2014/main" id="{739471C8-201F-404A-80C4-4D00A61A9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4">
              <a:extLst>
                <a:ext uri="{FF2B5EF4-FFF2-40B4-BE49-F238E27FC236}">
                  <a16:creationId xmlns:a16="http://schemas.microsoft.com/office/drawing/2014/main" id="{6B4916E4-07CB-4149-9A7E-13F229057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6">
              <a:extLst>
                <a:ext uri="{FF2B5EF4-FFF2-40B4-BE49-F238E27FC236}">
                  <a16:creationId xmlns:a16="http://schemas.microsoft.com/office/drawing/2014/main" id="{BFA6BF19-12C5-492C-B79D-F2FE858507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4">
              <a:extLst>
                <a:ext uri="{FF2B5EF4-FFF2-40B4-BE49-F238E27FC236}">
                  <a16:creationId xmlns:a16="http://schemas.microsoft.com/office/drawing/2014/main" id="{E9DA3C25-831F-46F1-B82B-3DB8FF71E7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6">
              <a:extLst>
                <a:ext uri="{FF2B5EF4-FFF2-40B4-BE49-F238E27FC236}">
                  <a16:creationId xmlns:a16="http://schemas.microsoft.com/office/drawing/2014/main" id="{4A4B2B71-E020-43F5-9A48-2050035CE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4">
              <a:extLst>
                <a:ext uri="{FF2B5EF4-FFF2-40B4-BE49-F238E27FC236}">
                  <a16:creationId xmlns:a16="http://schemas.microsoft.com/office/drawing/2014/main" id="{D7CA394E-96E6-4748-A6AD-BA96B737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6">
              <a:extLst>
                <a:ext uri="{FF2B5EF4-FFF2-40B4-BE49-F238E27FC236}">
                  <a16:creationId xmlns:a16="http://schemas.microsoft.com/office/drawing/2014/main" id="{BB7D229B-120E-4D57-AE66-B918102F55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4">
              <a:extLst>
                <a:ext uri="{FF2B5EF4-FFF2-40B4-BE49-F238E27FC236}">
                  <a16:creationId xmlns:a16="http://schemas.microsoft.com/office/drawing/2014/main" id="{AB9D88F0-18F1-4869-82C0-F084EEEA9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6">
              <a:extLst>
                <a:ext uri="{FF2B5EF4-FFF2-40B4-BE49-F238E27FC236}">
                  <a16:creationId xmlns:a16="http://schemas.microsoft.com/office/drawing/2014/main" id="{9E194D5B-AD89-4054-B8F0-8246261F60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4">
              <a:extLst>
                <a:ext uri="{FF2B5EF4-FFF2-40B4-BE49-F238E27FC236}">
                  <a16:creationId xmlns:a16="http://schemas.microsoft.com/office/drawing/2014/main" id="{8DAB5358-55E2-4B12-A2BA-82E3BCA8E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6">
              <a:extLst>
                <a:ext uri="{FF2B5EF4-FFF2-40B4-BE49-F238E27FC236}">
                  <a16:creationId xmlns:a16="http://schemas.microsoft.com/office/drawing/2014/main" id="{2E4D424B-7FFC-41B8-B8F9-C04672857A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4">
              <a:extLst>
                <a:ext uri="{FF2B5EF4-FFF2-40B4-BE49-F238E27FC236}">
                  <a16:creationId xmlns:a16="http://schemas.microsoft.com/office/drawing/2014/main" id="{A73B98CC-0D48-4E11-842E-C3BB1D5D07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6">
              <a:extLst>
                <a:ext uri="{FF2B5EF4-FFF2-40B4-BE49-F238E27FC236}">
                  <a16:creationId xmlns:a16="http://schemas.microsoft.com/office/drawing/2014/main" id="{003B09F2-41D1-4070-B57C-0247D1868E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Content Placeholder 4" descr="A close up of a tree&#10;&#10;Description automatically generated">
            <a:extLst>
              <a:ext uri="{FF2B5EF4-FFF2-40B4-BE49-F238E27FC236}">
                <a16:creationId xmlns:a16="http://schemas.microsoft.com/office/drawing/2014/main" id="{6AA2E104-E603-4143-86DA-03209BAE8162}"/>
              </a:ext>
            </a:extLst>
          </p:cNvPr>
          <p:cNvPicPr>
            <a:picLocks noChangeAspect="1"/>
          </p:cNvPicPr>
          <p:nvPr/>
        </p:nvPicPr>
        <p:blipFill rotWithShape="1">
          <a:blip r:embed="rId2">
            <a:extLst>
              <a:ext uri="{28A0092B-C50C-407E-A947-70E740481C1C}">
                <a14:useLocalDpi xmlns:a14="http://schemas.microsoft.com/office/drawing/2010/main" val="0"/>
              </a:ext>
            </a:extLst>
          </a:blip>
          <a:srcRect t="5324" b="8364"/>
          <a:stretch/>
        </p:blipFill>
        <p:spPr>
          <a:xfrm rot="5400000">
            <a:off x="-681228" y="1485900"/>
            <a:ext cx="5678424" cy="3675888"/>
          </a:xfrm>
          <a:prstGeom prst="rect">
            <a:avLst/>
          </a:prstGeom>
        </p:spPr>
      </p:pic>
      <p:pic>
        <p:nvPicPr>
          <p:cNvPr id="7" name="Picture 6" descr="A bench next to a tree&#10;&#10;Description automatically generated">
            <a:extLst>
              <a:ext uri="{FF2B5EF4-FFF2-40B4-BE49-F238E27FC236}">
                <a16:creationId xmlns:a16="http://schemas.microsoft.com/office/drawing/2014/main" id="{CCD159F8-616E-4E55-9461-34028F65F958}"/>
              </a:ext>
            </a:extLst>
          </p:cNvPr>
          <p:cNvPicPr>
            <a:picLocks noChangeAspect="1"/>
          </p:cNvPicPr>
          <p:nvPr/>
        </p:nvPicPr>
        <p:blipFill rotWithShape="1">
          <a:blip r:embed="rId3">
            <a:extLst>
              <a:ext uri="{28A0092B-C50C-407E-A947-70E740481C1C}">
                <a14:useLocalDpi xmlns:a14="http://schemas.microsoft.com/office/drawing/2010/main" val="0"/>
              </a:ext>
            </a:extLst>
          </a:blip>
          <a:srcRect l="1980" r="-5" b="-5"/>
          <a:stretch/>
        </p:blipFill>
        <p:spPr>
          <a:xfrm>
            <a:off x="4114800" y="484632"/>
            <a:ext cx="3621024" cy="2770632"/>
          </a:xfrm>
          <a:prstGeom prst="rect">
            <a:avLst/>
          </a:prstGeom>
        </p:spPr>
      </p:pic>
      <p:pic>
        <p:nvPicPr>
          <p:cNvPr id="9" name="Picture 8" descr="A close up of a pond&#10;&#10;Description automatically generated">
            <a:extLst>
              <a:ext uri="{FF2B5EF4-FFF2-40B4-BE49-F238E27FC236}">
                <a16:creationId xmlns:a16="http://schemas.microsoft.com/office/drawing/2014/main" id="{12AC2BC2-D5AD-45C7-BF1B-79787E309497}"/>
              </a:ext>
            </a:extLst>
          </p:cNvPr>
          <p:cNvPicPr>
            <a:picLocks noChangeAspect="1"/>
          </p:cNvPicPr>
          <p:nvPr/>
        </p:nvPicPr>
        <p:blipFill rotWithShape="1">
          <a:blip r:embed="rId4">
            <a:extLst>
              <a:ext uri="{28A0092B-C50C-407E-A947-70E740481C1C}">
                <a14:useLocalDpi xmlns:a14="http://schemas.microsoft.com/office/drawing/2010/main" val="0"/>
              </a:ext>
            </a:extLst>
          </a:blip>
          <a:srcRect l="1980" r="-5" b="-5"/>
          <a:stretch/>
        </p:blipFill>
        <p:spPr>
          <a:xfrm>
            <a:off x="4114800" y="3383280"/>
            <a:ext cx="3621024" cy="2770632"/>
          </a:xfrm>
          <a:prstGeom prst="rect">
            <a:avLst/>
          </a:prstGeom>
        </p:spPr>
      </p:pic>
      <p:sp>
        <p:nvSpPr>
          <p:cNvPr id="15" name="Content Placeholder 12">
            <a:extLst>
              <a:ext uri="{FF2B5EF4-FFF2-40B4-BE49-F238E27FC236}">
                <a16:creationId xmlns:a16="http://schemas.microsoft.com/office/drawing/2014/main" id="{165C2A9B-8A42-499D-8160-84D07B35830B}"/>
              </a:ext>
            </a:extLst>
          </p:cNvPr>
          <p:cNvSpPr>
            <a:spLocks noGrp="1"/>
          </p:cNvSpPr>
          <p:nvPr>
            <p:ph idx="1"/>
          </p:nvPr>
        </p:nvSpPr>
        <p:spPr>
          <a:xfrm>
            <a:off x="8439912" y="2641156"/>
            <a:ext cx="3432047" cy="3567620"/>
          </a:xfrm>
        </p:spPr>
        <p:txBody>
          <a:bodyPr anchor="ctr">
            <a:normAutofit/>
          </a:bodyPr>
          <a:lstStyle/>
          <a:p>
            <a:pPr marL="0" indent="0">
              <a:buNone/>
            </a:pPr>
            <a:r>
              <a:rPr lang="en-US" sz="1800" dirty="0"/>
              <a:t>This bridge has continuous and unregulated inflow into Bluff Lake from Griffin Slough. This feature, along with WCS 2 make up the bulk of inflow into Bluff Lake at low flows.</a:t>
            </a:r>
          </a:p>
          <a:p>
            <a:r>
              <a:rPr lang="en-US" sz="1800" dirty="0"/>
              <a:t>Width of Bridge notch- 23.3 m</a:t>
            </a:r>
          </a:p>
        </p:txBody>
      </p:sp>
      <p:sp>
        <p:nvSpPr>
          <p:cNvPr id="42" name="Rectangle 41">
            <a:extLst>
              <a:ext uri="{FF2B5EF4-FFF2-40B4-BE49-F238E27FC236}">
                <a16:creationId xmlns:a16="http://schemas.microsoft.com/office/drawing/2014/main" id="{D8066844-ACD6-49F0-8C33-D5691389B1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01384"/>
            <a:ext cx="12192000" cy="356616"/>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4FE9D94C-EEA0-4A88-BA74-A0EF2CF1618E}"/>
              </a:ext>
            </a:extLst>
          </p:cNvPr>
          <p:cNvSpPr txBox="1"/>
          <p:nvPr/>
        </p:nvSpPr>
        <p:spPr>
          <a:xfrm>
            <a:off x="4206041" y="547299"/>
            <a:ext cx="3776869" cy="400110"/>
          </a:xfrm>
          <a:prstGeom prst="rect">
            <a:avLst/>
          </a:prstGeom>
          <a:noFill/>
        </p:spPr>
        <p:txBody>
          <a:bodyPr wrap="square" rtlCol="0">
            <a:spAutoFit/>
          </a:bodyPr>
          <a:lstStyle/>
          <a:p>
            <a:r>
              <a:rPr lang="en-US" sz="2000" b="1" dirty="0">
                <a:solidFill>
                  <a:schemeClr val="bg1"/>
                </a:solidFill>
              </a:rPr>
              <a:t>Griffin Slough</a:t>
            </a:r>
          </a:p>
        </p:txBody>
      </p:sp>
      <p:sp>
        <p:nvSpPr>
          <p:cNvPr id="43" name="TextBox 42">
            <a:extLst>
              <a:ext uri="{FF2B5EF4-FFF2-40B4-BE49-F238E27FC236}">
                <a16:creationId xmlns:a16="http://schemas.microsoft.com/office/drawing/2014/main" id="{14282B9D-7AC6-4094-8D6B-A666EF939816}"/>
              </a:ext>
            </a:extLst>
          </p:cNvPr>
          <p:cNvSpPr txBox="1"/>
          <p:nvPr/>
        </p:nvSpPr>
        <p:spPr>
          <a:xfrm>
            <a:off x="4206040" y="3404176"/>
            <a:ext cx="3776869" cy="400110"/>
          </a:xfrm>
          <a:prstGeom prst="rect">
            <a:avLst/>
          </a:prstGeom>
          <a:noFill/>
        </p:spPr>
        <p:txBody>
          <a:bodyPr wrap="square" rtlCol="0">
            <a:spAutoFit/>
          </a:bodyPr>
          <a:lstStyle/>
          <a:p>
            <a:r>
              <a:rPr lang="en-US" sz="2000" b="1" dirty="0">
                <a:solidFill>
                  <a:schemeClr val="bg1"/>
                </a:solidFill>
              </a:rPr>
              <a:t>Bluff Lake</a:t>
            </a:r>
          </a:p>
        </p:txBody>
      </p:sp>
    </p:spTree>
    <p:extLst>
      <p:ext uri="{BB962C8B-B14F-4D97-AF65-F5344CB8AC3E}">
        <p14:creationId xmlns:p14="http://schemas.microsoft.com/office/powerpoint/2010/main" val="9245419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8B4D3-6555-4A30-BEAD-E622277CFF0F}"/>
              </a:ext>
            </a:extLst>
          </p:cNvPr>
          <p:cNvSpPr>
            <a:spLocks noGrp="1"/>
          </p:cNvSpPr>
          <p:nvPr>
            <p:ph type="title"/>
          </p:nvPr>
        </p:nvSpPr>
        <p:spPr/>
        <p:txBody>
          <a:bodyPr/>
          <a:lstStyle/>
          <a:p>
            <a:r>
              <a:rPr lang="en-US" dirty="0"/>
              <a:t>Bridge 1</a:t>
            </a:r>
          </a:p>
        </p:txBody>
      </p:sp>
      <p:pic>
        <p:nvPicPr>
          <p:cNvPr id="7" name="Picture 6">
            <a:extLst>
              <a:ext uri="{FF2B5EF4-FFF2-40B4-BE49-F238E27FC236}">
                <a16:creationId xmlns:a16="http://schemas.microsoft.com/office/drawing/2014/main" id="{3863FD6F-E6E1-4F0D-9058-B5CE38993C9A}"/>
              </a:ext>
            </a:extLst>
          </p:cNvPr>
          <p:cNvPicPr/>
          <p:nvPr/>
        </p:nvPicPr>
        <p:blipFill rotWithShape="1">
          <a:blip r:embed="rId2"/>
          <a:srcRect l="12801" t="-1" r="12914" b="-391"/>
          <a:stretch/>
        </p:blipFill>
        <p:spPr>
          <a:xfrm>
            <a:off x="0" y="2634019"/>
            <a:ext cx="6096000" cy="4217459"/>
          </a:xfrm>
          <a:prstGeom prst="rect">
            <a:avLst/>
          </a:prstGeom>
        </p:spPr>
      </p:pic>
      <p:pic>
        <p:nvPicPr>
          <p:cNvPr id="8" name="Picture 7">
            <a:extLst>
              <a:ext uri="{FF2B5EF4-FFF2-40B4-BE49-F238E27FC236}">
                <a16:creationId xmlns:a16="http://schemas.microsoft.com/office/drawing/2014/main" id="{CD10FFE0-CDF5-41DF-9A02-6AA1C48A2CE7}"/>
              </a:ext>
            </a:extLst>
          </p:cNvPr>
          <p:cNvPicPr/>
          <p:nvPr/>
        </p:nvPicPr>
        <p:blipFill rotWithShape="1">
          <a:blip r:embed="rId3"/>
          <a:srcRect l="12861" r="12498"/>
          <a:stretch/>
        </p:blipFill>
        <p:spPr>
          <a:xfrm>
            <a:off x="6096001" y="2634019"/>
            <a:ext cx="6096002" cy="4223982"/>
          </a:xfrm>
          <a:prstGeom prst="rect">
            <a:avLst/>
          </a:prstGeom>
        </p:spPr>
      </p:pic>
      <p:sp>
        <p:nvSpPr>
          <p:cNvPr id="9" name="TextBox 8">
            <a:extLst>
              <a:ext uri="{FF2B5EF4-FFF2-40B4-BE49-F238E27FC236}">
                <a16:creationId xmlns:a16="http://schemas.microsoft.com/office/drawing/2014/main" id="{AE7D2C4D-03AA-4C64-B5B6-800170AE16F0}"/>
              </a:ext>
            </a:extLst>
          </p:cNvPr>
          <p:cNvSpPr txBox="1"/>
          <p:nvPr/>
        </p:nvSpPr>
        <p:spPr>
          <a:xfrm>
            <a:off x="0" y="1941521"/>
            <a:ext cx="4757530" cy="923330"/>
          </a:xfrm>
          <a:prstGeom prst="rect">
            <a:avLst/>
          </a:prstGeom>
          <a:noFill/>
        </p:spPr>
        <p:txBody>
          <a:bodyPr wrap="square" rtlCol="0">
            <a:spAutoFit/>
          </a:bodyPr>
          <a:lstStyle/>
          <a:p>
            <a:r>
              <a:rPr lang="en-US" dirty="0"/>
              <a:t>Lake Elevation: 68.771</a:t>
            </a:r>
          </a:p>
          <a:p>
            <a:r>
              <a:rPr lang="en-US" dirty="0"/>
              <a:t>Noxubee Discharge: 6,200 </a:t>
            </a:r>
            <a:r>
              <a:rPr lang="en-US" dirty="0" err="1"/>
              <a:t>cfs</a:t>
            </a:r>
            <a:endParaRPr lang="en-US" dirty="0"/>
          </a:p>
          <a:p>
            <a:endParaRPr lang="en-US" dirty="0"/>
          </a:p>
        </p:txBody>
      </p:sp>
      <p:sp>
        <p:nvSpPr>
          <p:cNvPr id="10" name="TextBox 9">
            <a:extLst>
              <a:ext uri="{FF2B5EF4-FFF2-40B4-BE49-F238E27FC236}">
                <a16:creationId xmlns:a16="http://schemas.microsoft.com/office/drawing/2014/main" id="{0E47132B-F899-44F1-8F2E-6FD0B70A0733}"/>
              </a:ext>
            </a:extLst>
          </p:cNvPr>
          <p:cNvSpPr txBox="1"/>
          <p:nvPr/>
        </p:nvSpPr>
        <p:spPr>
          <a:xfrm>
            <a:off x="6096000" y="1977687"/>
            <a:ext cx="4757530" cy="923330"/>
          </a:xfrm>
          <a:prstGeom prst="rect">
            <a:avLst/>
          </a:prstGeom>
          <a:noFill/>
        </p:spPr>
        <p:txBody>
          <a:bodyPr wrap="square" rtlCol="0">
            <a:spAutoFit/>
          </a:bodyPr>
          <a:lstStyle/>
          <a:p>
            <a:r>
              <a:rPr lang="en-US" dirty="0"/>
              <a:t>Lake Elevation: 68.248 </a:t>
            </a:r>
          </a:p>
          <a:p>
            <a:r>
              <a:rPr lang="en-US" dirty="0"/>
              <a:t>Noxubee Discharge: 2,220 </a:t>
            </a:r>
            <a:r>
              <a:rPr lang="en-US" dirty="0" err="1"/>
              <a:t>cfs</a:t>
            </a:r>
            <a:endParaRPr lang="en-US" dirty="0"/>
          </a:p>
          <a:p>
            <a:r>
              <a:rPr lang="en-US" dirty="0"/>
              <a:t> </a:t>
            </a:r>
          </a:p>
        </p:txBody>
      </p:sp>
      <p:sp>
        <p:nvSpPr>
          <p:cNvPr id="11" name="TextBox 10">
            <a:extLst>
              <a:ext uri="{FF2B5EF4-FFF2-40B4-BE49-F238E27FC236}">
                <a16:creationId xmlns:a16="http://schemas.microsoft.com/office/drawing/2014/main" id="{B6B50D3A-834F-4AF7-89EC-EB531A928685}"/>
              </a:ext>
            </a:extLst>
          </p:cNvPr>
          <p:cNvSpPr txBox="1"/>
          <p:nvPr/>
        </p:nvSpPr>
        <p:spPr>
          <a:xfrm rot="16200000">
            <a:off x="4007511" y="4404385"/>
            <a:ext cx="3776869" cy="400110"/>
          </a:xfrm>
          <a:prstGeom prst="rect">
            <a:avLst/>
          </a:prstGeom>
          <a:noFill/>
        </p:spPr>
        <p:txBody>
          <a:bodyPr wrap="square" rtlCol="0">
            <a:spAutoFit/>
          </a:bodyPr>
          <a:lstStyle/>
          <a:p>
            <a:r>
              <a:rPr lang="en-US" sz="2000" b="1" dirty="0">
                <a:solidFill>
                  <a:schemeClr val="bg1"/>
                </a:solidFill>
              </a:rPr>
              <a:t>Griffin Slough</a:t>
            </a:r>
          </a:p>
        </p:txBody>
      </p:sp>
      <p:sp>
        <p:nvSpPr>
          <p:cNvPr id="12" name="TextBox 11">
            <a:extLst>
              <a:ext uri="{FF2B5EF4-FFF2-40B4-BE49-F238E27FC236}">
                <a16:creationId xmlns:a16="http://schemas.microsoft.com/office/drawing/2014/main" id="{F2CF1536-10BA-4730-B925-FE02125F7F3B}"/>
              </a:ext>
            </a:extLst>
          </p:cNvPr>
          <p:cNvSpPr txBox="1"/>
          <p:nvPr/>
        </p:nvSpPr>
        <p:spPr>
          <a:xfrm rot="16200000">
            <a:off x="10103511" y="4542692"/>
            <a:ext cx="3776869" cy="400110"/>
          </a:xfrm>
          <a:prstGeom prst="rect">
            <a:avLst/>
          </a:prstGeom>
          <a:noFill/>
        </p:spPr>
        <p:txBody>
          <a:bodyPr wrap="square" rtlCol="0">
            <a:spAutoFit/>
          </a:bodyPr>
          <a:lstStyle/>
          <a:p>
            <a:r>
              <a:rPr lang="en-US" sz="2000" b="1" dirty="0">
                <a:solidFill>
                  <a:schemeClr val="bg1"/>
                </a:solidFill>
              </a:rPr>
              <a:t>Griffin Slough</a:t>
            </a:r>
          </a:p>
        </p:txBody>
      </p:sp>
    </p:spTree>
    <p:extLst>
      <p:ext uri="{BB962C8B-B14F-4D97-AF65-F5344CB8AC3E}">
        <p14:creationId xmlns:p14="http://schemas.microsoft.com/office/powerpoint/2010/main" val="917158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9C58DDF8-2BBC-49FD-8676-40BF7A684BF1}"/>
              </a:ext>
            </a:extLst>
          </p:cNvPr>
          <p:cNvGraphicFramePr>
            <a:graphicFrameLocks/>
          </p:cNvGraphicFramePr>
          <p:nvPr>
            <p:extLst>
              <p:ext uri="{D42A27DB-BD31-4B8C-83A1-F6EECF244321}">
                <p14:modId xmlns:p14="http://schemas.microsoft.com/office/powerpoint/2010/main" val="4276426151"/>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84029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231BF440-39FA-4087-84CC-2EEC0BBDAF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iver running through a forest&#10;&#10;Description automatically generated">
            <a:extLst>
              <a:ext uri="{FF2B5EF4-FFF2-40B4-BE49-F238E27FC236}">
                <a16:creationId xmlns:a16="http://schemas.microsoft.com/office/drawing/2014/main" id="{BE71E8CB-1000-4B52-85FF-0F76F4D29F07}"/>
              </a:ext>
            </a:extLst>
          </p:cNvPr>
          <p:cNvPicPr>
            <a:picLocks noChangeAspect="1"/>
          </p:cNvPicPr>
          <p:nvPr/>
        </p:nvPicPr>
        <p:blipFill rotWithShape="1">
          <a:blip r:embed="rId2">
            <a:extLst>
              <a:ext uri="{28A0092B-C50C-407E-A947-70E740481C1C}">
                <a14:useLocalDpi xmlns:a14="http://schemas.microsoft.com/office/drawing/2010/main" val="0"/>
              </a:ext>
            </a:extLst>
          </a:blip>
          <a:srcRect t="18094" r="-2" b="20519"/>
          <a:stretch/>
        </p:blipFill>
        <p:spPr>
          <a:xfrm>
            <a:off x="4883025" y="10"/>
            <a:ext cx="7308975" cy="3364982"/>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7" name="Picture 6" descr="A tree in a forest&#10;&#10;Description automatically generated">
            <a:extLst>
              <a:ext uri="{FF2B5EF4-FFF2-40B4-BE49-F238E27FC236}">
                <a16:creationId xmlns:a16="http://schemas.microsoft.com/office/drawing/2014/main" id="{D0ED8053-1E7E-4A06-8A1E-961D45BFD620}"/>
              </a:ext>
            </a:extLst>
          </p:cNvPr>
          <p:cNvPicPr>
            <a:picLocks noChangeAspect="1"/>
          </p:cNvPicPr>
          <p:nvPr/>
        </p:nvPicPr>
        <p:blipFill rotWithShape="1">
          <a:blip r:embed="rId3">
            <a:extLst>
              <a:ext uri="{28A0092B-C50C-407E-A947-70E740481C1C}">
                <a14:useLocalDpi xmlns:a14="http://schemas.microsoft.com/office/drawing/2010/main" val="0"/>
              </a:ext>
            </a:extLst>
          </a:blip>
          <a:srcRect t="35199" r="-2" b="3414"/>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useBgFill="1">
        <p:nvSpPr>
          <p:cNvPr id="27" name="Freeform: Shape 26">
            <a:extLst>
              <a:ext uri="{FF2B5EF4-FFF2-40B4-BE49-F238E27FC236}">
                <a16:creationId xmlns:a16="http://schemas.microsoft.com/office/drawing/2014/main" id="{F04E4CBA-303B-48BD-8451-C2701CB0E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F6CA58B3-AFCC-4A40-9882-50D5080879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itle 1">
            <a:extLst>
              <a:ext uri="{FF2B5EF4-FFF2-40B4-BE49-F238E27FC236}">
                <a16:creationId xmlns:a16="http://schemas.microsoft.com/office/drawing/2014/main" id="{03BFCEC1-9190-4219-B7FB-C60C4E6E67F9}"/>
              </a:ext>
            </a:extLst>
          </p:cNvPr>
          <p:cNvSpPr>
            <a:spLocks noGrp="1"/>
          </p:cNvSpPr>
          <p:nvPr>
            <p:ph type="title"/>
          </p:nvPr>
        </p:nvSpPr>
        <p:spPr>
          <a:xfrm>
            <a:off x="448056" y="859536"/>
            <a:ext cx="4832802" cy="1243584"/>
          </a:xfrm>
        </p:spPr>
        <p:txBody>
          <a:bodyPr>
            <a:normAutofit/>
          </a:bodyPr>
          <a:lstStyle/>
          <a:p>
            <a:r>
              <a:rPr lang="en-US" sz="3400" dirty="0"/>
              <a:t>Bridge 2</a:t>
            </a:r>
          </a:p>
        </p:txBody>
      </p:sp>
      <p:sp>
        <p:nvSpPr>
          <p:cNvPr id="31" name="Rectangle 3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33" name="Rectangle 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Rectangle 34">
            <a:extLst>
              <a:ext uri="{FF2B5EF4-FFF2-40B4-BE49-F238E27FC236}">
                <a16:creationId xmlns:a16="http://schemas.microsoft.com/office/drawing/2014/main" id="{CA00AE6B-AA30-4CF8-BA6F-339B780AD7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544" y="2194560"/>
            <a:ext cx="4892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Content Placeholder 21">
            <a:extLst>
              <a:ext uri="{FF2B5EF4-FFF2-40B4-BE49-F238E27FC236}">
                <a16:creationId xmlns:a16="http://schemas.microsoft.com/office/drawing/2014/main" id="{ABAE15A9-75AA-4940-BA6A-326E4DCAFBBC}"/>
              </a:ext>
            </a:extLst>
          </p:cNvPr>
          <p:cNvSpPr>
            <a:spLocks noGrp="1"/>
          </p:cNvSpPr>
          <p:nvPr>
            <p:ph idx="1"/>
          </p:nvPr>
        </p:nvSpPr>
        <p:spPr>
          <a:xfrm>
            <a:off x="448056" y="2512611"/>
            <a:ext cx="4832803" cy="3664351"/>
          </a:xfrm>
        </p:spPr>
        <p:txBody>
          <a:bodyPr>
            <a:normAutofit/>
          </a:bodyPr>
          <a:lstStyle/>
          <a:p>
            <a:pPr marL="0" indent="0">
              <a:buNone/>
            </a:pPr>
            <a:r>
              <a:rPr lang="en-US" sz="2000" dirty="0"/>
              <a:t>After large rain events water flows into Bluff Lake. As lake levels rise and the Noxubee River lowers, water begins to flow outward towards the Noxubee River. This area is crossed with shallow pools and small stream-like features. This area could potentially dry during summer months.</a:t>
            </a:r>
          </a:p>
          <a:p>
            <a:r>
              <a:rPr lang="en-US" sz="2000" dirty="0"/>
              <a:t>Width of Bridge: 21.2 m</a:t>
            </a:r>
          </a:p>
        </p:txBody>
      </p:sp>
      <p:sp>
        <p:nvSpPr>
          <p:cNvPr id="12" name="TextBox 11">
            <a:extLst>
              <a:ext uri="{FF2B5EF4-FFF2-40B4-BE49-F238E27FC236}">
                <a16:creationId xmlns:a16="http://schemas.microsoft.com/office/drawing/2014/main" id="{5CE66D3D-C63E-4AB1-AF77-61F454A333D2}"/>
              </a:ext>
            </a:extLst>
          </p:cNvPr>
          <p:cNvSpPr txBox="1"/>
          <p:nvPr/>
        </p:nvSpPr>
        <p:spPr>
          <a:xfrm>
            <a:off x="5387833" y="0"/>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13" name="TextBox 12">
            <a:extLst>
              <a:ext uri="{FF2B5EF4-FFF2-40B4-BE49-F238E27FC236}">
                <a16:creationId xmlns:a16="http://schemas.microsoft.com/office/drawing/2014/main" id="{FD36A336-3E31-43F6-AE62-74C6AEA4959E}"/>
              </a:ext>
            </a:extLst>
          </p:cNvPr>
          <p:cNvSpPr txBox="1"/>
          <p:nvPr/>
        </p:nvSpPr>
        <p:spPr>
          <a:xfrm>
            <a:off x="6096000" y="3513936"/>
            <a:ext cx="3776869" cy="400110"/>
          </a:xfrm>
          <a:prstGeom prst="rect">
            <a:avLst/>
          </a:prstGeom>
          <a:noFill/>
        </p:spPr>
        <p:txBody>
          <a:bodyPr wrap="square" rtlCol="0">
            <a:spAutoFit/>
          </a:bodyPr>
          <a:lstStyle/>
          <a:p>
            <a:r>
              <a:rPr lang="en-US" sz="2000" b="1" dirty="0">
                <a:solidFill>
                  <a:schemeClr val="bg1"/>
                </a:solidFill>
              </a:rPr>
              <a:t>Bluff Lake</a:t>
            </a:r>
          </a:p>
        </p:txBody>
      </p:sp>
    </p:spTree>
    <p:extLst>
      <p:ext uri="{BB962C8B-B14F-4D97-AF65-F5344CB8AC3E}">
        <p14:creationId xmlns:p14="http://schemas.microsoft.com/office/powerpoint/2010/main" val="3465301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68295-B16F-4A68-BFC4-38B2C4F302F5}"/>
              </a:ext>
            </a:extLst>
          </p:cNvPr>
          <p:cNvSpPr>
            <a:spLocks noGrp="1"/>
          </p:cNvSpPr>
          <p:nvPr>
            <p:ph type="title"/>
          </p:nvPr>
        </p:nvSpPr>
        <p:spPr/>
        <p:txBody>
          <a:bodyPr/>
          <a:lstStyle/>
          <a:p>
            <a:r>
              <a:rPr lang="en-US" dirty="0"/>
              <a:t>Bridge 2</a:t>
            </a:r>
          </a:p>
        </p:txBody>
      </p:sp>
      <p:pic>
        <p:nvPicPr>
          <p:cNvPr id="9" name="Picture 8" descr="A tree next to a river&#10;&#10;Description automatically generated">
            <a:extLst>
              <a:ext uri="{FF2B5EF4-FFF2-40B4-BE49-F238E27FC236}">
                <a16:creationId xmlns:a16="http://schemas.microsoft.com/office/drawing/2014/main" id="{33E74E77-C28D-4488-908D-E2D11347DB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285999"/>
            <a:ext cx="6096000" cy="4572001"/>
          </a:xfrm>
          <a:prstGeom prst="rect">
            <a:avLst/>
          </a:prstGeom>
        </p:spPr>
      </p:pic>
      <p:pic>
        <p:nvPicPr>
          <p:cNvPr id="11" name="Picture 10" descr="A picture containing building, green, tree, bridge&#10;&#10;Description automatically generated">
            <a:extLst>
              <a:ext uri="{FF2B5EF4-FFF2-40B4-BE49-F238E27FC236}">
                <a16:creationId xmlns:a16="http://schemas.microsoft.com/office/drawing/2014/main" id="{BB70DACE-C7E2-4638-82E6-2C6DAAE7E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286000"/>
            <a:ext cx="6096000" cy="4572000"/>
          </a:xfrm>
          <a:prstGeom prst="rect">
            <a:avLst/>
          </a:prstGeom>
        </p:spPr>
      </p:pic>
      <p:sp>
        <p:nvSpPr>
          <p:cNvPr id="12" name="Rectangle 11">
            <a:extLst>
              <a:ext uri="{FF2B5EF4-FFF2-40B4-BE49-F238E27FC236}">
                <a16:creationId xmlns:a16="http://schemas.microsoft.com/office/drawing/2014/main" id="{F949EA56-390B-41CC-8A00-D2B0BF6B698D}"/>
              </a:ext>
            </a:extLst>
          </p:cNvPr>
          <p:cNvSpPr/>
          <p:nvPr/>
        </p:nvSpPr>
        <p:spPr>
          <a:xfrm>
            <a:off x="108156" y="1342012"/>
            <a:ext cx="2939844" cy="1200329"/>
          </a:xfrm>
          <a:prstGeom prst="rect">
            <a:avLst/>
          </a:prstGeom>
        </p:spPr>
        <p:txBody>
          <a:bodyPr wrap="none">
            <a:spAutoFit/>
          </a:bodyPr>
          <a:lstStyle/>
          <a:p>
            <a:r>
              <a:rPr lang="en-US" dirty="0">
                <a:solidFill>
                  <a:srgbClr val="000000"/>
                </a:solidFill>
                <a:latin typeface="Calibri" panose="020F0502020204030204" pitchFamily="34" charset="0"/>
              </a:rPr>
              <a:t>Flow into Bluff Lake</a:t>
            </a:r>
          </a:p>
          <a:p>
            <a:r>
              <a:rPr lang="en-US" dirty="0">
                <a:solidFill>
                  <a:srgbClr val="000000"/>
                </a:solidFill>
                <a:latin typeface="Calibri" panose="020F0502020204030204" pitchFamily="34" charset="0"/>
              </a:rPr>
              <a:t>Lake Level Elevation: </a:t>
            </a:r>
            <a:r>
              <a:rPr lang="en-US" dirty="0"/>
              <a:t>68.643  </a:t>
            </a:r>
          </a:p>
          <a:p>
            <a:r>
              <a:rPr lang="en-US" dirty="0"/>
              <a:t>Noxubee Discharge: 9,380 </a:t>
            </a:r>
            <a:r>
              <a:rPr lang="en-US" dirty="0" err="1"/>
              <a:t>cfs</a:t>
            </a:r>
            <a:endParaRPr lang="en-US" dirty="0"/>
          </a:p>
          <a:p>
            <a:endParaRPr lang="en-US" dirty="0"/>
          </a:p>
        </p:txBody>
      </p:sp>
      <p:sp>
        <p:nvSpPr>
          <p:cNvPr id="13" name="Rectangle 12">
            <a:extLst>
              <a:ext uri="{FF2B5EF4-FFF2-40B4-BE49-F238E27FC236}">
                <a16:creationId xmlns:a16="http://schemas.microsoft.com/office/drawing/2014/main" id="{1689A43A-95AB-4209-911D-237B23BDED2A}"/>
              </a:ext>
            </a:extLst>
          </p:cNvPr>
          <p:cNvSpPr/>
          <p:nvPr/>
        </p:nvSpPr>
        <p:spPr>
          <a:xfrm>
            <a:off x="6096000" y="1338584"/>
            <a:ext cx="2813719" cy="923330"/>
          </a:xfrm>
          <a:prstGeom prst="rect">
            <a:avLst/>
          </a:prstGeom>
        </p:spPr>
        <p:txBody>
          <a:bodyPr wrap="none">
            <a:spAutoFit/>
          </a:bodyPr>
          <a:lstStyle/>
          <a:p>
            <a:r>
              <a:rPr lang="en-US" dirty="0">
                <a:solidFill>
                  <a:srgbClr val="000000"/>
                </a:solidFill>
                <a:latin typeface="Calibri" panose="020F0502020204030204" pitchFamily="34" charset="0"/>
              </a:rPr>
              <a:t>Flow out of Bluff Lake</a:t>
            </a:r>
          </a:p>
          <a:p>
            <a:r>
              <a:rPr lang="en-US" dirty="0">
                <a:solidFill>
                  <a:srgbClr val="000000"/>
                </a:solidFill>
                <a:latin typeface="Calibri" panose="020F0502020204030204" pitchFamily="34" charset="0"/>
              </a:rPr>
              <a:t>Lake Level Elevation: </a:t>
            </a:r>
            <a:r>
              <a:rPr lang="en-US" dirty="0"/>
              <a:t>68.486</a:t>
            </a:r>
          </a:p>
          <a:p>
            <a:r>
              <a:rPr lang="en-US" dirty="0"/>
              <a:t>Noxubee Discharge: 4,650   </a:t>
            </a:r>
          </a:p>
        </p:txBody>
      </p:sp>
      <p:sp>
        <p:nvSpPr>
          <p:cNvPr id="7" name="TextBox 6">
            <a:extLst>
              <a:ext uri="{FF2B5EF4-FFF2-40B4-BE49-F238E27FC236}">
                <a16:creationId xmlns:a16="http://schemas.microsoft.com/office/drawing/2014/main" id="{35E46611-68E7-4E17-9C54-957FA6E4294F}"/>
              </a:ext>
            </a:extLst>
          </p:cNvPr>
          <p:cNvSpPr txBox="1"/>
          <p:nvPr/>
        </p:nvSpPr>
        <p:spPr>
          <a:xfrm rot="16200000">
            <a:off x="4007510" y="4539872"/>
            <a:ext cx="3776869" cy="400110"/>
          </a:xfrm>
          <a:prstGeom prst="rect">
            <a:avLst/>
          </a:prstGeom>
          <a:noFill/>
        </p:spPr>
        <p:txBody>
          <a:bodyPr wrap="square" rtlCol="0">
            <a:spAutoFit/>
          </a:bodyPr>
          <a:lstStyle/>
          <a:p>
            <a:r>
              <a:rPr lang="en-US" sz="2000" b="1" dirty="0">
                <a:solidFill>
                  <a:schemeClr val="bg1"/>
                </a:solidFill>
              </a:rPr>
              <a:t>Noxubee River</a:t>
            </a:r>
          </a:p>
        </p:txBody>
      </p:sp>
      <p:sp>
        <p:nvSpPr>
          <p:cNvPr id="8" name="TextBox 7">
            <a:extLst>
              <a:ext uri="{FF2B5EF4-FFF2-40B4-BE49-F238E27FC236}">
                <a16:creationId xmlns:a16="http://schemas.microsoft.com/office/drawing/2014/main" id="{5881C52A-1B03-4704-AB23-5626FD097228}"/>
              </a:ext>
            </a:extLst>
          </p:cNvPr>
          <p:cNvSpPr txBox="1"/>
          <p:nvPr/>
        </p:nvSpPr>
        <p:spPr>
          <a:xfrm rot="16200000">
            <a:off x="10103511" y="4539873"/>
            <a:ext cx="3776869" cy="400110"/>
          </a:xfrm>
          <a:prstGeom prst="rect">
            <a:avLst/>
          </a:prstGeom>
          <a:noFill/>
        </p:spPr>
        <p:txBody>
          <a:bodyPr wrap="square" rtlCol="0">
            <a:spAutoFit/>
          </a:bodyPr>
          <a:lstStyle/>
          <a:p>
            <a:r>
              <a:rPr lang="en-US" sz="2000" b="1" dirty="0">
                <a:solidFill>
                  <a:schemeClr val="bg1"/>
                </a:solidFill>
              </a:rPr>
              <a:t>Noxubee River</a:t>
            </a:r>
          </a:p>
        </p:txBody>
      </p:sp>
    </p:spTree>
    <p:extLst>
      <p:ext uri="{BB962C8B-B14F-4D97-AF65-F5344CB8AC3E}">
        <p14:creationId xmlns:p14="http://schemas.microsoft.com/office/powerpoint/2010/main" val="1070744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8B2CB1B6-5C83-4C66-81FD-EEE195D14AB8}"/>
              </a:ext>
            </a:extLst>
          </p:cNvPr>
          <p:cNvGraphicFramePr>
            <a:graphicFrameLocks/>
          </p:cNvGraphicFramePr>
          <p:nvPr>
            <p:extLst>
              <p:ext uri="{D42A27DB-BD31-4B8C-83A1-F6EECF244321}">
                <p14:modId xmlns:p14="http://schemas.microsoft.com/office/powerpoint/2010/main" val="439951077"/>
              </p:ext>
            </p:extLst>
          </p:nvPr>
        </p:nvGraphicFramePr>
        <p:xfrm>
          <a:off x="643467" y="643466"/>
          <a:ext cx="10905066" cy="55710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5846824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538</Words>
  <Application>Microsoft Office PowerPoint</Application>
  <PresentationFormat>Widescreen</PresentationFormat>
  <Paragraphs>137</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Office Theme</vt:lpstr>
      <vt:lpstr>Bluff Lake Hydrology</vt:lpstr>
      <vt:lpstr>PowerPoint Presentation</vt:lpstr>
      <vt:lpstr>INFLOW</vt:lpstr>
      <vt:lpstr>Bridge 1</vt:lpstr>
      <vt:lpstr>Bridge 1</vt:lpstr>
      <vt:lpstr>PowerPoint Presentation</vt:lpstr>
      <vt:lpstr>Bridge 2</vt:lpstr>
      <vt:lpstr>Bridge 2</vt:lpstr>
      <vt:lpstr>PowerPoint Presentation</vt:lpstr>
      <vt:lpstr>PowerPoint Presentation</vt:lpstr>
      <vt:lpstr>WCS 2</vt:lpstr>
      <vt:lpstr>PowerPoint Presentation</vt:lpstr>
      <vt:lpstr>WCS 2  Noxubee to Lake Reference 5/20/2020</vt:lpstr>
      <vt:lpstr>Notch 1</vt:lpstr>
      <vt:lpstr>Notch 1</vt:lpstr>
      <vt:lpstr>PowerPoint Presentation</vt:lpstr>
      <vt:lpstr>Notch 2 </vt:lpstr>
      <vt:lpstr>Notch 2</vt:lpstr>
      <vt:lpstr>PowerPoint Presentation</vt:lpstr>
      <vt:lpstr>DISCHARGE</vt:lpstr>
      <vt:lpstr>Water Control Structure 1</vt:lpstr>
      <vt:lpstr>PowerPoint Presentation</vt:lpstr>
      <vt:lpstr>Emergency Spillway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Bluff Lake Hydrology</dc:title>
  <dc:creator>Victoria Starnes</dc:creator>
  <cp:lastModifiedBy>Victoria Starnes</cp:lastModifiedBy>
  <cp:revision>3</cp:revision>
  <dcterms:created xsi:type="dcterms:W3CDTF">2020-06-05T17:06:25Z</dcterms:created>
  <dcterms:modified xsi:type="dcterms:W3CDTF">2020-06-05T21:50:25Z</dcterms:modified>
</cp:coreProperties>
</file>